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 id="2147483648" r:id="rId5"/>
    <p:sldMasterId id="2147483717" r:id="rId6"/>
    <p:sldMasterId id="2147483722" r:id="rId7"/>
    <p:sldMasterId id="2147483740" r:id="rId8"/>
    <p:sldMasterId id="2147483745" r:id="rId9"/>
    <p:sldMasterId id="2147483773" r:id="rId10"/>
  </p:sldMasterIdLst>
  <p:notesMasterIdLst>
    <p:notesMasterId r:id="rId120"/>
  </p:notesMasterIdLst>
  <p:handoutMasterIdLst>
    <p:handoutMasterId r:id="rId121"/>
  </p:handoutMasterIdLst>
  <p:sldIdLst>
    <p:sldId id="277" r:id="rId11"/>
    <p:sldId id="2086971614" r:id="rId12"/>
    <p:sldId id="2086971615" r:id="rId13"/>
    <p:sldId id="2086971616" r:id="rId14"/>
    <p:sldId id="2086971499" r:id="rId15"/>
    <p:sldId id="2086971032" r:id="rId16"/>
    <p:sldId id="2086971501" r:id="rId17"/>
    <p:sldId id="2086971044" r:id="rId18"/>
    <p:sldId id="2086971502" r:id="rId19"/>
    <p:sldId id="2086971505" r:id="rId20"/>
    <p:sldId id="2086971035" r:id="rId21"/>
    <p:sldId id="2086971036" r:id="rId22"/>
    <p:sldId id="2086971041" r:id="rId23"/>
    <p:sldId id="2086971042" r:id="rId24"/>
    <p:sldId id="2086971617" r:id="rId25"/>
    <p:sldId id="2086971507" r:id="rId26"/>
    <p:sldId id="2086971618" r:id="rId27"/>
    <p:sldId id="2086971519" r:id="rId28"/>
    <p:sldId id="2086971520" r:id="rId29"/>
    <p:sldId id="2086971521" r:id="rId30"/>
    <p:sldId id="2086971522" r:id="rId31"/>
    <p:sldId id="2086971523" r:id="rId32"/>
    <p:sldId id="2086971524" r:id="rId33"/>
    <p:sldId id="2086971525" r:id="rId34"/>
    <p:sldId id="2086971526" r:id="rId35"/>
    <p:sldId id="2086971613" r:id="rId36"/>
    <p:sldId id="2086971619" r:id="rId37"/>
    <p:sldId id="2086971552" r:id="rId38"/>
    <p:sldId id="2086971610" r:id="rId39"/>
    <p:sldId id="2086971611" r:id="rId40"/>
    <p:sldId id="2086971548" r:id="rId41"/>
    <p:sldId id="2086971549" r:id="rId42"/>
    <p:sldId id="2086971550" r:id="rId43"/>
    <p:sldId id="2086971551" r:id="rId44"/>
    <p:sldId id="2086971553" r:id="rId45"/>
    <p:sldId id="2086971554" r:id="rId46"/>
    <p:sldId id="2086971556" r:id="rId47"/>
    <p:sldId id="2086971555" r:id="rId48"/>
    <p:sldId id="2086971557" r:id="rId49"/>
    <p:sldId id="2086971620" r:id="rId50"/>
    <p:sldId id="2086971528" r:id="rId51"/>
    <p:sldId id="2086971529" r:id="rId52"/>
    <p:sldId id="2086971530" r:id="rId53"/>
    <p:sldId id="2086971531" r:id="rId54"/>
    <p:sldId id="2086971532" r:id="rId55"/>
    <p:sldId id="2086971533" r:id="rId56"/>
    <p:sldId id="2086971534" r:id="rId57"/>
    <p:sldId id="2086971535" r:id="rId58"/>
    <p:sldId id="2086971622" r:id="rId59"/>
    <p:sldId id="2086971536" r:id="rId60"/>
    <p:sldId id="2086971537" r:id="rId61"/>
    <p:sldId id="2086971538" r:id="rId62"/>
    <p:sldId id="2086971539" r:id="rId63"/>
    <p:sldId id="2086971540" r:id="rId64"/>
    <p:sldId id="2086971623" r:id="rId65"/>
    <p:sldId id="2086971541" r:id="rId66"/>
    <p:sldId id="2086971542" r:id="rId67"/>
    <p:sldId id="2086971624" r:id="rId68"/>
    <p:sldId id="2086971543" r:id="rId69"/>
    <p:sldId id="2086971544" r:id="rId70"/>
    <p:sldId id="2086971545" r:id="rId71"/>
    <p:sldId id="2086971546" r:id="rId72"/>
    <p:sldId id="2086971547" r:id="rId73"/>
    <p:sldId id="2086971625" r:id="rId74"/>
    <p:sldId id="2086971562" r:id="rId75"/>
    <p:sldId id="2086971563" r:id="rId76"/>
    <p:sldId id="2086971568" r:id="rId77"/>
    <p:sldId id="2086971566" r:id="rId78"/>
    <p:sldId id="2086971564" r:id="rId79"/>
    <p:sldId id="2086971569" r:id="rId80"/>
    <p:sldId id="2086971565" r:id="rId81"/>
    <p:sldId id="2086971561" r:id="rId82"/>
    <p:sldId id="2086971567" r:id="rId83"/>
    <p:sldId id="2086971570" r:id="rId84"/>
    <p:sldId id="2086971575" r:id="rId85"/>
    <p:sldId id="2086971577" r:id="rId86"/>
    <p:sldId id="2086971571" r:id="rId87"/>
    <p:sldId id="2086971626" r:id="rId88"/>
    <p:sldId id="2086971578" r:id="rId89"/>
    <p:sldId id="2086971579" r:id="rId90"/>
    <p:sldId id="2086971500" r:id="rId91"/>
    <p:sldId id="2086971580" r:id="rId92"/>
    <p:sldId id="2086971581" r:id="rId93"/>
    <p:sldId id="2086971582" r:id="rId94"/>
    <p:sldId id="2086971583" r:id="rId95"/>
    <p:sldId id="2086971584" r:id="rId96"/>
    <p:sldId id="2086971587" r:id="rId97"/>
    <p:sldId id="2086971588" r:id="rId98"/>
    <p:sldId id="2086971589" r:id="rId99"/>
    <p:sldId id="2086971590" r:id="rId100"/>
    <p:sldId id="2086971591" r:id="rId101"/>
    <p:sldId id="2086971592" r:id="rId102"/>
    <p:sldId id="2086971593" r:id="rId103"/>
    <p:sldId id="2086971594" r:id="rId104"/>
    <p:sldId id="2086971596" r:id="rId105"/>
    <p:sldId id="2086971608" r:id="rId106"/>
    <p:sldId id="2086971595" r:id="rId107"/>
    <p:sldId id="2086971597" r:id="rId108"/>
    <p:sldId id="2086971598" r:id="rId109"/>
    <p:sldId id="2086971599" r:id="rId110"/>
    <p:sldId id="2086971600" r:id="rId111"/>
    <p:sldId id="2086971601" r:id="rId112"/>
    <p:sldId id="2086971602" r:id="rId113"/>
    <p:sldId id="2086971603" r:id="rId114"/>
    <p:sldId id="2086971604" r:id="rId115"/>
    <p:sldId id="2086971605" r:id="rId116"/>
    <p:sldId id="2086971606" r:id="rId117"/>
    <p:sldId id="2086971607" r:id="rId118"/>
    <p:sldId id="381" r:id="rId119"/>
  </p:sldIdLst>
  <p:sldSz cx="12192000" cy="6858000"/>
  <p:notesSz cx="6858000" cy="9144000"/>
  <p:embeddedFontLst>
    <p:embeddedFont>
      <p:font typeface="Calibri" panose="020F0502020204030204" pitchFamily="34" charset="0"/>
      <p:regular r:id="rId122"/>
      <p:bold r:id="rId123"/>
      <p:italic r:id="rId124"/>
      <p:boldItalic r:id="rId125"/>
    </p:embeddedFont>
    <p:embeddedFont>
      <p:font typeface="georgia" panose="02040502050405020303" pitchFamily="18" charset="0"/>
      <p:regular r:id="rId126"/>
      <p:bold r:id="rId127"/>
      <p:italic r:id="rId128"/>
      <p:boldItalic r:id="rId129"/>
    </p:embeddedFont>
    <p:embeddedFont>
      <p:font typeface="Poppins" panose="00000500000000000000" pitchFamily="2" charset="0"/>
      <p:regular r:id="rId130"/>
      <p:bold r:id="rId131"/>
      <p:italic r:id="rId132"/>
      <p:boldItalic r:id="rId133"/>
    </p:embeddedFont>
    <p:embeddedFont>
      <p:font typeface="Poppins SemiBold" panose="00000700000000000000" pitchFamily="2" charset="0"/>
      <p:regular r:id="rId134"/>
      <p:bold r:id="rId135"/>
      <p:italic r:id="rId136"/>
      <p:boldItalic r:id="rId1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 title slide" id="{CB665287-4BB3-4A84-84F1-3473CE2B3AEC}">
          <p14:sldIdLst>
            <p14:sldId id="277"/>
          </p14:sldIdLst>
        </p14:section>
        <p14:section name="Title Slide Overarching Master" id="{754978C1-E702-45D8-A8E3-D5153CB34632}">
          <p14:sldIdLst/>
        </p14:section>
        <p14:section name="Template Quick Start Guide" id="{3C203ECA-AF38-4869-8440-A138BB9E0498}">
          <p14:sldIdLst>
            <p14:sldId id="2086971614"/>
            <p14:sldId id="2086971615"/>
            <p14:sldId id="2086971616"/>
            <p14:sldId id="2086971499"/>
            <p14:sldId id="2086971032"/>
            <p14:sldId id="2086971501"/>
            <p14:sldId id="2086971044"/>
            <p14:sldId id="2086971502"/>
            <p14:sldId id="2086971505"/>
            <p14:sldId id="2086971035"/>
            <p14:sldId id="2086971036"/>
            <p14:sldId id="2086971041"/>
            <p14:sldId id="2086971042"/>
            <p14:sldId id="2086971617"/>
            <p14:sldId id="2086971507"/>
            <p14:sldId id="2086971618"/>
            <p14:sldId id="2086971519"/>
            <p14:sldId id="2086971520"/>
            <p14:sldId id="2086971521"/>
            <p14:sldId id="2086971522"/>
            <p14:sldId id="2086971523"/>
            <p14:sldId id="2086971524"/>
            <p14:sldId id="2086971525"/>
            <p14:sldId id="2086971526"/>
            <p14:sldId id="2086971613"/>
            <p14:sldId id="2086971619"/>
            <p14:sldId id="2086971552"/>
            <p14:sldId id="2086971610"/>
            <p14:sldId id="2086971611"/>
            <p14:sldId id="2086971548"/>
            <p14:sldId id="2086971549"/>
            <p14:sldId id="2086971550"/>
            <p14:sldId id="2086971551"/>
            <p14:sldId id="2086971553"/>
            <p14:sldId id="2086971554"/>
            <p14:sldId id="2086971556"/>
            <p14:sldId id="2086971555"/>
            <p14:sldId id="2086971557"/>
            <p14:sldId id="2086971620"/>
            <p14:sldId id="2086971528"/>
            <p14:sldId id="2086971529"/>
            <p14:sldId id="2086971530"/>
            <p14:sldId id="2086971531"/>
            <p14:sldId id="2086971532"/>
            <p14:sldId id="2086971533"/>
            <p14:sldId id="2086971534"/>
            <p14:sldId id="2086971535"/>
            <p14:sldId id="2086971622"/>
            <p14:sldId id="2086971536"/>
            <p14:sldId id="2086971537"/>
            <p14:sldId id="2086971538"/>
            <p14:sldId id="2086971539"/>
            <p14:sldId id="2086971540"/>
            <p14:sldId id="2086971623"/>
            <p14:sldId id="2086971541"/>
            <p14:sldId id="2086971542"/>
            <p14:sldId id="2086971624"/>
            <p14:sldId id="2086971543"/>
            <p14:sldId id="2086971544"/>
            <p14:sldId id="2086971545"/>
            <p14:sldId id="2086971546"/>
            <p14:sldId id="2086971547"/>
            <p14:sldId id="2086971625"/>
            <p14:sldId id="2086971562"/>
            <p14:sldId id="2086971563"/>
            <p14:sldId id="2086971568"/>
            <p14:sldId id="2086971566"/>
            <p14:sldId id="2086971564"/>
            <p14:sldId id="2086971569"/>
            <p14:sldId id="2086971565"/>
            <p14:sldId id="2086971561"/>
            <p14:sldId id="2086971567"/>
            <p14:sldId id="2086971570"/>
            <p14:sldId id="2086971575"/>
            <p14:sldId id="2086971577"/>
            <p14:sldId id="2086971571"/>
            <p14:sldId id="2086971626"/>
            <p14:sldId id="2086971578"/>
            <p14:sldId id="2086971579"/>
            <p14:sldId id="2086971500"/>
            <p14:sldId id="2086971580"/>
            <p14:sldId id="2086971581"/>
            <p14:sldId id="2086971582"/>
            <p14:sldId id="2086971583"/>
            <p14:sldId id="2086971584"/>
            <p14:sldId id="2086971587"/>
            <p14:sldId id="2086971588"/>
            <p14:sldId id="2086971589"/>
            <p14:sldId id="2086971590"/>
            <p14:sldId id="2086971591"/>
            <p14:sldId id="2086971592"/>
            <p14:sldId id="2086971593"/>
            <p14:sldId id="2086971594"/>
            <p14:sldId id="2086971596"/>
            <p14:sldId id="2086971608"/>
            <p14:sldId id="2086971595"/>
            <p14:sldId id="2086971597"/>
            <p14:sldId id="2086971598"/>
            <p14:sldId id="2086971599"/>
            <p14:sldId id="2086971600"/>
            <p14:sldId id="2086971601"/>
            <p14:sldId id="2086971602"/>
            <p14:sldId id="2086971603"/>
            <p14:sldId id="2086971604"/>
            <p14:sldId id="2086971605"/>
            <p14:sldId id="2086971606"/>
            <p14:sldId id="2086971607"/>
          </p14:sldIdLst>
        </p14:section>
        <p14:section name="Content Layout Basics" id="{6D933FAA-ABE5-4AF1-9F0D-C576FCD70C21}">
          <p14:sldIdLst/>
        </p14:section>
        <p14:section name="Headline &amp; photo layout by business" id="{44088D35-8B78-4FC5-A838-B35EC459D00B}">
          <p14:sldIdLst/>
        </p14:section>
        <p14:section name="Transition Slide Option 1" id="{AB24D02A-FDBB-45D9-A771-3AF701C0E944}">
          <p14:sldIdLst/>
        </p14:section>
        <p14:section name="Icon Library" id="{B4701E87-3C53-4EDE-BBE8-3B6ABAA1FC28}">
          <p14:sldIdLst/>
        </p14:section>
        <p14:section name="Charts &amp; Graph Basics" id="{96AF233A-AC55-44EB-99E5-23738FAEF6F9}">
          <p14:sldIdLst/>
        </p14:section>
        <p14:section name="Logo Slide" id="{9EB55CB3-DD18-4B6C-8D4F-B58A73A4F077}">
          <p14:sldIdLst/>
        </p14:section>
        <p14:section name="Light mode | section dividers" id="{ED4BAB98-7B09-4EFB-877F-664805C2091E}">
          <p14:sldIdLst/>
        </p14:section>
        <p14:section name="Light mode | basic layouts" id="{BD502495-D6DB-4889-988C-D31F7E74F681}">
          <p14:sldIdLst/>
        </p14:section>
        <p14:section name="Light mode | layout options" id="{BDECC919-880D-4BA0-9339-70BDB1A5CE14}">
          <p14:sldIdLst/>
        </p14:section>
        <p14:section name="Light mode | closing slides" id="{E487ECAC-2452-4034-A13B-36C3630CCE02}">
          <p14:sldIdLst>
            <p14:sldId id="381"/>
          </p14:sldIdLst>
        </p14:section>
        <p14:section name="Dark mode | title slide" id="{7A08B73E-75B3-4C3A-8F76-44932538741D}">
          <p14:sldIdLst/>
        </p14:section>
        <p14:section name="Dark mode | section dividers" id="{52EA4516-183D-4F15-B74D-FAF2EA8F1E9D}">
          <p14:sldIdLst/>
        </p14:section>
        <p14:section name="Dark mode | basic layouts" id="{C6CCF633-ED8D-40B9-BF58-894689220628}">
          <p14:sldIdLst/>
        </p14:section>
        <p14:section name="Dark mode | layout options" id="{F6BB2CC0-653C-4DF7-9297-2634CD04A896}">
          <p14:sldIdLst/>
        </p14:section>
        <p14:section name="Dark mode | closing slides" id="{6C57CAB2-D050-4FD5-859E-FE5934DB900F}">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AFE0"/>
    <a:srgbClr val="C8C8C8"/>
    <a:srgbClr val="E9E9E9"/>
    <a:srgbClr val="F7F4F0"/>
    <a:srgbClr val="F2F2F2"/>
    <a:srgbClr val="FBFBFB"/>
    <a:srgbClr val="E6E6E6"/>
    <a:srgbClr val="EAEAEA"/>
    <a:srgbClr val="F7F7F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88279" autoAdjust="0"/>
  </p:normalViewPr>
  <p:slideViewPr>
    <p:cSldViewPr snapToGrid="0" showGuides="1">
      <p:cViewPr varScale="1">
        <p:scale>
          <a:sx n="144" d="100"/>
          <a:sy n="144" d="100"/>
        </p:scale>
        <p:origin x="96" y="536"/>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65" d="100"/>
          <a:sy n="65" d="100"/>
        </p:scale>
        <p:origin x="2811" y="39"/>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presProps" Target="presProps.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font" Target="fonts/font2.fntdata"/><Relationship Id="rId128" Type="http://schemas.openxmlformats.org/officeDocument/2006/relationships/font" Target="fonts/font7.fntdata"/><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font" Target="fonts/font13.fntdata"/><Relationship Id="rId139" Type="http://schemas.openxmlformats.org/officeDocument/2006/relationships/viewProps" Target="viewProps.xml"/><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font" Target="fonts/font5.fntdata"/><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font" Target="fonts/font16.fntdata"/><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font" Target="fonts/font11.fntdata"/><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font" Target="fonts/font6.fntdata"/><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font" Target="fonts/font1.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font" Target="fonts/font12.fntdata"/><Relationship Id="rId16"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02F7B83-40C4-0CC6-32A9-0CBD5CD1A118}"/>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2024-07-12 12:40:50 PM</a:t>
            </a:fld>
            <a:endParaRPr lang="en-US" sz="900" dirty="0">
              <a:latin typeface="Poppins" panose="00000500000000000000" pitchFamily="2" charset="0"/>
              <a:cs typeface="Poppins" panose="00000500000000000000" pitchFamily="2" charset="0"/>
            </a:endParaRPr>
          </a:p>
        </p:txBody>
      </p:sp>
      <p:sp>
        <p:nvSpPr>
          <p:cNvPr id="7" name="Rectangle 4">
            <a:extLst>
              <a:ext uri="{FF2B5EF4-FFF2-40B4-BE49-F238E27FC236}">
                <a16:creationId xmlns:a16="http://schemas.microsoft.com/office/drawing/2014/main" id="{1FF31D04-11DD-A567-1CE0-22313F186BA1}"/>
              </a:ext>
            </a:extLst>
          </p:cNvPr>
          <p:cNvSpPr>
            <a:spLocks noGrp="1" noChangeArrowheads="1"/>
          </p:cNvSpPr>
          <p:nvPr>
            <p:ph type="ftr" sz="quarter" idx="2"/>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dirty="0">
                <a:latin typeface="Poppins" panose="00000500000000000000" pitchFamily="2" charset="0"/>
                <a:cs typeface="Poppins" panose="00000500000000000000" pitchFamily="2" charset="0"/>
              </a:rPr>
              <a:t>|  © NXP  |  Public</a:t>
            </a:r>
          </a:p>
        </p:txBody>
      </p:sp>
      <p:sp>
        <p:nvSpPr>
          <p:cNvPr id="8" name="Rectangle 5">
            <a:extLst>
              <a:ext uri="{FF2B5EF4-FFF2-40B4-BE49-F238E27FC236}">
                <a16:creationId xmlns:a16="http://schemas.microsoft.com/office/drawing/2014/main" id="{A44DC7DF-5E71-C95A-68A7-7D0EEEA60F0A}"/>
              </a:ext>
            </a:extLst>
          </p:cNvPr>
          <p:cNvSpPr>
            <a:spLocks noGrp="1" noChangeArrowheads="1"/>
          </p:cNvSpPr>
          <p:nvPr>
            <p:ph type="sldNum" sz="quarter" idx="3"/>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latin typeface="Poppins" panose="00000500000000000000" pitchFamily="2" charset="0"/>
                <a:cs typeface="Poppins" panose="00000500000000000000" pitchFamily="2" charset="0"/>
              </a:rPr>
              <a:pPr/>
              <a:t>‹#›</a:t>
            </a:fld>
            <a:endParaRPr lang="en-US" sz="1000" dirty="0">
              <a:latin typeface="Poppins" panose="00000500000000000000" pitchFamily="2" charset="0"/>
              <a:cs typeface="Poppins" panose="00000500000000000000" pitchFamily="2" charset="0"/>
            </a:endParaRPr>
          </a:p>
        </p:txBody>
      </p:sp>
      <p:grpSp>
        <p:nvGrpSpPr>
          <p:cNvPr id="15" name="Group 14">
            <a:extLst>
              <a:ext uri="{FF2B5EF4-FFF2-40B4-BE49-F238E27FC236}">
                <a16:creationId xmlns:a16="http://schemas.microsoft.com/office/drawing/2014/main" id="{E2D42022-CD4C-2B31-7033-BE65CC5F31B1}"/>
              </a:ext>
            </a:extLst>
          </p:cNvPr>
          <p:cNvGrpSpPr/>
          <p:nvPr/>
        </p:nvGrpSpPr>
        <p:grpSpPr>
          <a:xfrm>
            <a:off x="5936457" y="8705967"/>
            <a:ext cx="547861" cy="185337"/>
            <a:chOff x="532238" y="532263"/>
            <a:chExt cx="1522954" cy="515204"/>
          </a:xfrm>
        </p:grpSpPr>
        <p:sp>
          <p:nvSpPr>
            <p:cNvPr id="16" name="Freeform: Shape 15">
              <a:extLst>
                <a:ext uri="{FF2B5EF4-FFF2-40B4-BE49-F238E27FC236}">
                  <a16:creationId xmlns:a16="http://schemas.microsoft.com/office/drawing/2014/main" id="{65308769-5F22-5F62-3F1E-D4C54D321D02}"/>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7" name="Freeform: Shape 16">
              <a:extLst>
                <a:ext uri="{FF2B5EF4-FFF2-40B4-BE49-F238E27FC236}">
                  <a16:creationId xmlns:a16="http://schemas.microsoft.com/office/drawing/2014/main" id="{3E2B8103-707D-7471-CF82-82247C499B2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8" name="Freeform: Shape 17">
              <a:extLst>
                <a:ext uri="{FF2B5EF4-FFF2-40B4-BE49-F238E27FC236}">
                  <a16:creationId xmlns:a16="http://schemas.microsoft.com/office/drawing/2014/main" id="{09E3E3FD-AAAB-3A08-98D2-DF744BB8CA3D}"/>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454801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3">
            <a:extLst>
              <a:ext uri="{FF2B5EF4-FFF2-40B4-BE49-F238E27FC236}">
                <a16:creationId xmlns:a16="http://schemas.microsoft.com/office/drawing/2014/main" id="{FC118F7E-5CDC-0D0D-8A1F-979CEC795DC3}"/>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2024-07-12 12:40:50 PM</a:t>
            </a:fld>
            <a:endParaRPr lang="en-US" sz="900" dirty="0">
              <a:latin typeface="Poppins" panose="00000500000000000000" pitchFamily="2" charset="0"/>
              <a:cs typeface="Poppins" panose="00000500000000000000" pitchFamily="2" charset="0"/>
            </a:endParaRPr>
          </a:p>
        </p:txBody>
      </p:sp>
      <p:sp>
        <p:nvSpPr>
          <p:cNvPr id="9" name="Rectangle 4">
            <a:extLst>
              <a:ext uri="{FF2B5EF4-FFF2-40B4-BE49-F238E27FC236}">
                <a16:creationId xmlns:a16="http://schemas.microsoft.com/office/drawing/2014/main" id="{8606DA34-9F7A-84F8-5163-E2C98D7C733C}"/>
              </a:ext>
            </a:extLst>
          </p:cNvPr>
          <p:cNvSpPr>
            <a:spLocks noGrp="1" noChangeArrowheads="1"/>
          </p:cNvSpPr>
          <p:nvPr>
            <p:ph type="ftr" sz="quarter" idx="4"/>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atin typeface="Poppins" panose="00000500000000000000" pitchFamily="2" charset="0"/>
                <a:cs typeface="Poppins" panose="00000500000000000000" pitchFamily="2" charset="0"/>
              </a:defRPr>
            </a:lvl1pPr>
          </a:lstStyle>
          <a:p>
            <a:r>
              <a:rPr lang="en-US" sz="900" dirty="0"/>
              <a:t>|  © NXP  |  Public</a:t>
            </a:r>
          </a:p>
        </p:txBody>
      </p:sp>
      <p:sp>
        <p:nvSpPr>
          <p:cNvPr id="10" name="Rectangle 5">
            <a:extLst>
              <a:ext uri="{FF2B5EF4-FFF2-40B4-BE49-F238E27FC236}">
                <a16:creationId xmlns:a16="http://schemas.microsoft.com/office/drawing/2014/main" id="{B7CCF6B6-CD45-B791-1362-E2D172911D10}"/>
              </a:ext>
            </a:extLst>
          </p:cNvPr>
          <p:cNvSpPr>
            <a:spLocks noGrp="1" noChangeArrowheads="1"/>
          </p:cNvSpPr>
          <p:nvPr>
            <p:ph type="sldNum" sz="quarter" idx="5"/>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Poppins" panose="00000500000000000000" pitchFamily="2" charset="0"/>
                <a:cs typeface="Poppins" panose="00000500000000000000" pitchFamily="2" charset="0"/>
              </a:defRPr>
            </a:lvl1pPr>
          </a:lstStyle>
          <a:p>
            <a:fld id="{FB1A579D-3553-4F33-9067-7E7231905C3B}" type="slidenum">
              <a:rPr lang="en-US" sz="1000" smtClean="0"/>
              <a:pPr/>
              <a:t>‹#›</a:t>
            </a:fld>
            <a:endParaRPr lang="en-US" sz="1000" dirty="0"/>
          </a:p>
        </p:txBody>
      </p:sp>
      <p:grpSp>
        <p:nvGrpSpPr>
          <p:cNvPr id="11" name="Group 10">
            <a:extLst>
              <a:ext uri="{FF2B5EF4-FFF2-40B4-BE49-F238E27FC236}">
                <a16:creationId xmlns:a16="http://schemas.microsoft.com/office/drawing/2014/main" id="{6BA0B33B-913A-805D-B3BA-BEB9A3846A1E}"/>
              </a:ext>
            </a:extLst>
          </p:cNvPr>
          <p:cNvGrpSpPr/>
          <p:nvPr/>
        </p:nvGrpSpPr>
        <p:grpSpPr>
          <a:xfrm>
            <a:off x="5936457" y="8705967"/>
            <a:ext cx="547861" cy="185337"/>
            <a:chOff x="532238" y="532263"/>
            <a:chExt cx="1522954" cy="515204"/>
          </a:xfrm>
        </p:grpSpPr>
        <p:sp>
          <p:nvSpPr>
            <p:cNvPr id="12" name="Freeform: Shape 11">
              <a:extLst>
                <a:ext uri="{FF2B5EF4-FFF2-40B4-BE49-F238E27FC236}">
                  <a16:creationId xmlns:a16="http://schemas.microsoft.com/office/drawing/2014/main" id="{BD13B215-5B62-AE2A-C23A-A682BD720511}"/>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3" name="Freeform: Shape 12">
              <a:extLst>
                <a:ext uri="{FF2B5EF4-FFF2-40B4-BE49-F238E27FC236}">
                  <a16:creationId xmlns:a16="http://schemas.microsoft.com/office/drawing/2014/main" id="{F45F9349-CEF0-0583-3F11-0ABE2362580B}"/>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4" name="Freeform: Shape 13">
              <a:extLst>
                <a:ext uri="{FF2B5EF4-FFF2-40B4-BE49-F238E27FC236}">
                  <a16:creationId xmlns:a16="http://schemas.microsoft.com/office/drawing/2014/main" id="{B01CD4DC-CADC-2222-5553-DECDEF314F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2253459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oppins" panose="00000500000000000000" pitchFamily="2" charset="0"/>
        <a:ea typeface="+mn-ea"/>
        <a:cs typeface="+mn-cs"/>
      </a:defRPr>
    </a:lvl1pPr>
    <a:lvl2pPr marL="457200" algn="l" defTabSz="914400" rtl="0" eaLnBrk="1" latinLnBrk="0" hangingPunct="1">
      <a:defRPr sz="1200" kern="1200">
        <a:solidFill>
          <a:schemeClr val="tx1"/>
        </a:solidFill>
        <a:latin typeface="Poppins" panose="00000500000000000000" pitchFamily="2" charset="0"/>
        <a:ea typeface="+mn-ea"/>
        <a:cs typeface="+mn-cs"/>
      </a:defRPr>
    </a:lvl2pPr>
    <a:lvl3pPr marL="914400" algn="l" defTabSz="914400" rtl="0" eaLnBrk="1" latinLnBrk="0" hangingPunct="1">
      <a:defRPr sz="1200" kern="1200">
        <a:solidFill>
          <a:schemeClr val="tx1"/>
        </a:solidFill>
        <a:latin typeface="Poppins" panose="00000500000000000000" pitchFamily="2" charset="0"/>
        <a:ea typeface="+mn-ea"/>
        <a:cs typeface="+mn-cs"/>
      </a:defRPr>
    </a:lvl3pPr>
    <a:lvl4pPr marL="1371600" algn="l" defTabSz="914400" rtl="0" eaLnBrk="1" latinLnBrk="0" hangingPunct="1">
      <a:defRPr sz="1200" kern="1200">
        <a:solidFill>
          <a:schemeClr val="tx1"/>
        </a:solidFill>
        <a:latin typeface="Poppins" panose="00000500000000000000" pitchFamily="2" charset="0"/>
        <a:ea typeface="+mn-ea"/>
        <a:cs typeface="+mn-cs"/>
      </a:defRPr>
    </a:lvl4pPr>
    <a:lvl5pPr marL="1828800" algn="l" defTabSz="914400" rtl="0" eaLnBrk="1" latinLnBrk="0" hangingPunct="1">
      <a:defRPr sz="1200" kern="1200">
        <a:solidFill>
          <a:schemeClr val="tx1"/>
        </a:solidFill>
        <a:latin typeface="Poppins"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show </a:t>
            </a:r>
            <a:r>
              <a:rPr lang="en-US" dirty="0" err="1"/>
              <a:t>C_representation_char</a:t>
            </a:r>
            <a:r>
              <a:rPr lang="en-US"/>
              <a:t>/1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28</a:t>
            </a:fld>
            <a:endParaRPr lang="en-US" sz="1000"/>
          </a:p>
        </p:txBody>
      </p:sp>
    </p:spTree>
    <p:extLst>
      <p:ext uri="{BB962C8B-B14F-4D97-AF65-F5344CB8AC3E}">
        <p14:creationId xmlns:p14="http://schemas.microsoft.com/office/powerpoint/2010/main" val="875108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54</a:t>
            </a:fld>
            <a:endParaRPr lang="en-US" sz="1000"/>
          </a:p>
        </p:txBody>
      </p:sp>
    </p:spTree>
    <p:extLst>
      <p:ext uri="{BB962C8B-B14F-4D97-AF65-F5344CB8AC3E}">
        <p14:creationId xmlns:p14="http://schemas.microsoft.com/office/powerpoint/2010/main" val="790667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56</a:t>
            </a:fld>
            <a:endParaRPr lang="en-US" sz="1000"/>
          </a:p>
        </p:txBody>
      </p:sp>
    </p:spTree>
    <p:extLst>
      <p:ext uri="{BB962C8B-B14F-4D97-AF65-F5344CB8AC3E}">
        <p14:creationId xmlns:p14="http://schemas.microsoft.com/office/powerpoint/2010/main" val="2926478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https://www.circuitbasics.com/basics-uart-communication/</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59</a:t>
            </a:fld>
            <a:endParaRPr lang="en-US" sz="1000"/>
          </a:p>
        </p:txBody>
      </p:sp>
    </p:spTree>
    <p:extLst>
      <p:ext uri="{BB962C8B-B14F-4D97-AF65-F5344CB8AC3E}">
        <p14:creationId xmlns:p14="http://schemas.microsoft.com/office/powerpoint/2010/main" val="3682105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https://en.wikipedia.org/wiki/Universal_asynchronous_receiver-transmitter</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63</a:t>
            </a:fld>
            <a:endParaRPr lang="en-US" sz="1000"/>
          </a:p>
        </p:txBody>
      </p:sp>
    </p:spTree>
    <p:extLst>
      <p:ext uri="{BB962C8B-B14F-4D97-AF65-F5344CB8AC3E}">
        <p14:creationId xmlns:p14="http://schemas.microsoft.com/office/powerpoint/2010/main" val="3305558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types of software tests, each with specific objectives and strategies:</a:t>
            </a:r>
          </a:p>
          <a:p>
            <a:pPr lvl="1">
              <a:buFont typeface="Arial" panose="020B0604020202020204" pitchFamily="34" charset="0"/>
              <a:buChar char="•"/>
            </a:pPr>
            <a:r>
              <a:rPr lang="en-US" b="1" dirty="0"/>
              <a:t>Acceptance testing: </a:t>
            </a:r>
            <a:r>
              <a:rPr lang="en-US" dirty="0"/>
              <a:t>Verifying whether the whole system works as intended.</a:t>
            </a:r>
          </a:p>
          <a:p>
            <a:pPr lvl="1">
              <a:buFont typeface="Arial" panose="020B0604020202020204" pitchFamily="34" charset="0"/>
              <a:buChar char="•"/>
            </a:pPr>
            <a:r>
              <a:rPr lang="en-US" b="1" dirty="0"/>
              <a:t>Integration testing:</a:t>
            </a:r>
            <a:r>
              <a:rPr lang="en-US" dirty="0"/>
              <a:t> Ensuring that software components or functions operate together.</a:t>
            </a:r>
          </a:p>
          <a:p>
            <a:pPr lvl="1">
              <a:buFont typeface="Arial" panose="020B0604020202020204" pitchFamily="34" charset="0"/>
              <a:buChar char="•"/>
            </a:pPr>
            <a:r>
              <a:rPr lang="en-US" b="1" dirty="0"/>
              <a:t>Unit testing:</a:t>
            </a:r>
            <a:r>
              <a:rPr lang="en-US" dirty="0"/>
              <a:t> Validating that each software unit performs as expected. A unit is the smallest testable component of an application.</a:t>
            </a:r>
          </a:p>
          <a:p>
            <a:pPr lvl="1">
              <a:buFont typeface="Arial" panose="020B0604020202020204" pitchFamily="34" charset="0"/>
              <a:buChar char="•"/>
            </a:pPr>
            <a:r>
              <a:rPr lang="en-US" b="1" dirty="0"/>
              <a:t>Functional testing:</a:t>
            </a:r>
            <a:r>
              <a:rPr lang="en-US" dirty="0"/>
              <a:t> Checking functions by emulating business scenarios, based on functional requirements. Black-box testing is a common way to verify functions.</a:t>
            </a:r>
          </a:p>
          <a:p>
            <a:pPr lvl="1">
              <a:buFont typeface="Arial" panose="020B0604020202020204" pitchFamily="34" charset="0"/>
              <a:buChar char="•"/>
            </a:pPr>
            <a:r>
              <a:rPr lang="en-US" b="1" dirty="0"/>
              <a:t>Performance testing:</a:t>
            </a:r>
            <a:r>
              <a:rPr lang="en-US" dirty="0"/>
              <a:t> Testing how the software performs under different workloads. Load testing, for example, is used to evaluate performance under real-life load conditions.</a:t>
            </a:r>
          </a:p>
          <a:p>
            <a:pPr lvl="1">
              <a:buFont typeface="Arial" panose="020B0604020202020204" pitchFamily="34" charset="0"/>
              <a:buChar char="•"/>
            </a:pPr>
            <a:r>
              <a:rPr lang="en-US" b="1" dirty="0"/>
              <a:t>Regression testing: </a:t>
            </a:r>
            <a:r>
              <a:rPr lang="en-US" dirty="0"/>
              <a:t>Checking whether new features break or degrade functionality. Sanity testing can be used to verify menus, functions and commands at the surface level, when there is no time for a full regression test.</a:t>
            </a:r>
          </a:p>
          <a:p>
            <a:pPr lvl="1">
              <a:buFont typeface="Arial" panose="020B0604020202020204" pitchFamily="34" charset="0"/>
              <a:buChar char="•"/>
            </a:pPr>
            <a:r>
              <a:rPr lang="en-US" b="1" dirty="0"/>
              <a:t>Stress testing:</a:t>
            </a:r>
            <a:r>
              <a:rPr lang="en-US" dirty="0"/>
              <a:t> Testing how much strain the system can take before it fails. Considered to be a type of non-functional testing.</a:t>
            </a:r>
          </a:p>
          <a:p>
            <a:pPr lvl="1">
              <a:buFont typeface="Arial" panose="020B0604020202020204" pitchFamily="34" charset="0"/>
              <a:buChar char="•"/>
            </a:pPr>
            <a:r>
              <a:rPr lang="en-US" b="1" dirty="0"/>
              <a:t>Usability testing:</a:t>
            </a:r>
            <a:r>
              <a:rPr lang="en-US" dirty="0"/>
              <a:t> Validating how well a customer can use a system or web application to complete a task.</a:t>
            </a:r>
          </a:p>
          <a:p>
            <a:r>
              <a:rPr lang="en-US" dirty="0"/>
              <a:t>In each case, validating base requirements is a critical assessment. Just as important, exploratory testing helps a tester or testing team uncover hard-to-predict scenarios and situations that can lead to software errors.</a:t>
            </a:r>
          </a:p>
          <a:p>
            <a:r>
              <a:rPr lang="en-US" dirty="0"/>
              <a:t>Even a simple application can be subject to a large number and variety of tests. A test management plan helps to prioritize which types of testing provide the most value – given available time and resources. Testing effectiveness is optimized by running the fewest number of tests to find the largest number of defects.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66</a:t>
            </a:fld>
            <a:endParaRPr lang="en-US" sz="1000"/>
          </a:p>
        </p:txBody>
      </p:sp>
    </p:spTree>
    <p:extLst>
      <p:ext uri="{BB962C8B-B14F-4D97-AF65-F5344CB8AC3E}">
        <p14:creationId xmlns:p14="http://schemas.microsoft.com/office/powerpoint/2010/main" val="3838625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software testing uncovers problems before a product goes to market. The sooner development teams receive test feedback, the sooner they can address When development leaves ample room for testing, it improves software reliability and high-quality applications are delivered with few errors. A system that meets or even exceeds customer expectations leads to potentially more sales and greater market share.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69</a:t>
            </a:fld>
            <a:endParaRPr lang="en-US" sz="1000"/>
          </a:p>
        </p:txBody>
      </p:sp>
    </p:spTree>
    <p:extLst>
      <p:ext uri="{BB962C8B-B14F-4D97-AF65-F5344CB8AC3E}">
        <p14:creationId xmlns:p14="http://schemas.microsoft.com/office/powerpoint/2010/main" val="1299305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r>
              <a:rPr lang="en-US" b="1" dirty="0"/>
              <a:t>Continuous testing:</a:t>
            </a:r>
            <a:r>
              <a:rPr lang="en-US" dirty="0"/>
              <a:t> Project teams test each build as it becomes available. This type of software testing relies on test automation that is integrated with the deployment process. It enables software to be validated in realistic test environments earlier in the process – improving design and reducing risks.</a:t>
            </a:r>
          </a:p>
          <a:p>
            <a:pPr lvl="1">
              <a:buFont typeface="Arial" panose="020B0604020202020204" pitchFamily="34" charset="0"/>
              <a:buChar char="•"/>
            </a:pPr>
            <a:r>
              <a:rPr lang="en-US" b="1" dirty="0"/>
              <a:t>Configuration management:</a:t>
            </a:r>
            <a:r>
              <a:rPr lang="en-US" dirty="0"/>
              <a:t> Organizations centrally maintain test assets and track what software builds to test. Teams gain access to assets such as code, requirements, design documents, models, test scripts and test results. Good systems include user authentication and audit trails to help teams meet compliance requirements with minimal administrative effort.</a:t>
            </a:r>
          </a:p>
          <a:p>
            <a:pPr lvl="1">
              <a:buFont typeface="Arial" panose="020B0604020202020204" pitchFamily="34" charset="0"/>
              <a:buChar char="•"/>
            </a:pPr>
            <a:r>
              <a:rPr lang="en-US" b="1" dirty="0"/>
              <a:t>Service virtualization:</a:t>
            </a:r>
            <a:r>
              <a:rPr lang="en-US" dirty="0"/>
              <a:t> Testing environments may not be available, especially early in code development. Service virtualization simulates the services and systems that are missing or not yet completed, enabling teams to reduce dependencies and test sooner. They can reuse, deploy and change a configuration to test different scenarios without having to modify the original environment.</a:t>
            </a:r>
          </a:p>
          <a:p>
            <a:pPr lvl="1">
              <a:buFont typeface="Arial" panose="020B0604020202020204" pitchFamily="34" charset="0"/>
              <a:buChar char="•"/>
            </a:pPr>
            <a:r>
              <a:rPr lang="en-US" b="1" dirty="0"/>
              <a:t>Defect or bug tracking:</a:t>
            </a:r>
            <a:r>
              <a:rPr lang="en-US" dirty="0"/>
              <a:t> Monitoring defects is important to both testing and development teams for measuring and improving quality. Automated tools allow teams to track defects, measure their scope and impact, and uncover related issues.</a:t>
            </a:r>
          </a:p>
          <a:p>
            <a:pPr lvl="1">
              <a:buFont typeface="Arial" panose="020B0604020202020204" pitchFamily="34" charset="0"/>
              <a:buChar char="•"/>
            </a:pPr>
            <a:r>
              <a:rPr lang="en-US" b="1" dirty="0"/>
              <a:t>Metrics and reporting:</a:t>
            </a:r>
            <a:r>
              <a:rPr lang="en-US" dirty="0"/>
              <a:t> Reporting and analytics enable team members to share status, goals and test results. Advanced tools integrate project metrics and present results in a dashboard. Teams quickly see the overall health of a project and can monitor relationships between test, development and other project elements.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70</a:t>
            </a:fld>
            <a:endParaRPr lang="en-US" sz="1000"/>
          </a:p>
        </p:txBody>
      </p:sp>
    </p:spTree>
    <p:extLst>
      <p:ext uri="{BB962C8B-B14F-4D97-AF65-F5344CB8AC3E}">
        <p14:creationId xmlns:p14="http://schemas.microsoft.com/office/powerpoint/2010/main" val="2964749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HARDWARE DEPENDENCY</a:t>
            </a:r>
          </a:p>
          <a:p>
            <a:r>
              <a:rPr lang="en-US" dirty="0"/>
              <a:t>Hardware dependency is among the leading challenges faced during embedded software testing due to limited access to hardware. In such case, Emulators/Simulators are used to perform testing in real time embedded systems. Emulators and Simulators may not accurately represent the behavior of the actual device and could give a false sense of application's usability and system performance.</a:t>
            </a:r>
          </a:p>
          <a:p>
            <a:pPr marL="0" indent="0">
              <a:buNone/>
            </a:pPr>
            <a:r>
              <a:rPr lang="en-US" dirty="0"/>
              <a:t>	SOTWARE VS HARDWARE DEFECTS</a:t>
            </a:r>
          </a:p>
          <a:p>
            <a:r>
              <a:rPr lang="en-US" dirty="0"/>
              <a:t>Another aspect is when software is developed for a freshly created hardware, high ratio of hardware defects can be identified during the testing process. Identified defect may be related to the hardware, not only software. What’s worse is that the software may work fine with one variant of the hardware and doesn’t work with another. That’s a challenge for the testing process.</a:t>
            </a:r>
          </a:p>
          <a:p>
            <a:pPr marL="0" indent="0">
              <a:buNone/>
            </a:pPr>
            <a:r>
              <a:rPr lang="en-US" dirty="0"/>
              <a:t>	COMPLIANCE TESTING</a:t>
            </a:r>
          </a:p>
          <a:p>
            <a:r>
              <a:rPr lang="en-US" dirty="0"/>
              <a:t>Software failures in embedded devices can put people’s lives in danger. To minimize this danger, most of the medical, security, industrial and automotive devices has to go through different safety/security/features compliance testing. With short development life cycle and quick to market, it is essential to have proper test automation setup to quickly run through these compliance tests.</a:t>
            </a:r>
          </a:p>
          <a:p>
            <a:pPr marL="0" indent="0">
              <a:buNone/>
            </a:pPr>
            <a:r>
              <a:rPr lang="en-US" dirty="0"/>
              <a:t>	REPRODUCIBLE DEFECTS</a:t>
            </a:r>
          </a:p>
          <a:p>
            <a:r>
              <a:rPr lang="en-US" dirty="0"/>
              <a:t>Defects are harder to recreate/reproduce in the embedded system case. That forces the embedded testing procedure to esteem every defect occurrence much higher than in a customary case, besides to collect much information as could sensibly be required to adjust the system to discover the foundation of the defect. Joined with the extremely constrained troubleshoot capacities of the embedded products, gives us another test.</a:t>
            </a:r>
          </a:p>
          <a:p>
            <a:pPr marL="0" indent="0">
              <a:buNone/>
            </a:pPr>
            <a:r>
              <a:rPr lang="en-US" dirty="0"/>
              <a:t>	NOT EASY TO AUTOMATE</a:t>
            </a:r>
          </a:p>
          <a:p>
            <a:r>
              <a:rPr lang="en-US" dirty="0"/>
              <a:t>Automation testing in embedded system may become complex due to complexity of software development in which changes in hardware and software interfaces are common. Modular and extensible automated test environments can significantly reduce the influence of these changes. For this, it is mandatory to put the efforts for a fair design and continuous maintenance.</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73</a:t>
            </a:fld>
            <a:endParaRPr lang="en-US" sz="1000"/>
          </a:p>
        </p:txBody>
      </p:sp>
    </p:spTree>
    <p:extLst>
      <p:ext uri="{BB962C8B-B14F-4D97-AF65-F5344CB8AC3E}">
        <p14:creationId xmlns:p14="http://schemas.microsoft.com/office/powerpoint/2010/main" val="2020199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93</a:t>
            </a:fld>
            <a:endParaRPr lang="en-US" sz="1000"/>
          </a:p>
        </p:txBody>
      </p:sp>
    </p:spTree>
    <p:extLst>
      <p:ext uri="{BB962C8B-B14F-4D97-AF65-F5344CB8AC3E}">
        <p14:creationId xmlns:p14="http://schemas.microsoft.com/office/powerpoint/2010/main" val="895443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29</a:t>
            </a:fld>
            <a:endParaRPr lang="en-US" sz="1000"/>
          </a:p>
        </p:txBody>
      </p:sp>
    </p:spTree>
    <p:extLst>
      <p:ext uri="{BB962C8B-B14F-4D97-AF65-F5344CB8AC3E}">
        <p14:creationId xmlns:p14="http://schemas.microsoft.com/office/powerpoint/2010/main" val="1717033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Use typedef structs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30</a:t>
            </a:fld>
            <a:endParaRPr lang="en-US" sz="1000"/>
          </a:p>
        </p:txBody>
      </p:sp>
    </p:spTree>
    <p:extLst>
      <p:ext uri="{BB962C8B-B14F-4D97-AF65-F5344CB8AC3E}">
        <p14:creationId xmlns:p14="http://schemas.microsoft.com/office/powerpoint/2010/main" val="31681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gcc</a:t>
            </a:r>
            <a:r>
              <a:rPr lang="en-US"/>
              <a:t> </a:t>
            </a:r>
            <a:r>
              <a:rPr lang="en-US" err="1"/>
              <a:t>test.c</a:t>
            </a:r>
            <a:r>
              <a:rPr lang="en-US"/>
              <a:t> -o test  -</a:t>
            </a:r>
            <a:r>
              <a:rPr lang="en-US" err="1"/>
              <a:t>Xlinker</a:t>
            </a:r>
            <a:r>
              <a:rPr lang="en-US"/>
              <a:t> -Map=output</a:t>
            </a:r>
          </a:p>
          <a:p>
            <a:r>
              <a:rPr lang="en-US"/>
              <a:t>size test.exe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31</a:t>
            </a:fld>
            <a:endParaRPr lang="en-US" sz="1000"/>
          </a:p>
        </p:txBody>
      </p:sp>
    </p:spTree>
    <p:extLst>
      <p:ext uri="{BB962C8B-B14F-4D97-AF65-F5344CB8AC3E}">
        <p14:creationId xmlns:p14="http://schemas.microsoft.com/office/powerpoint/2010/main" val="52186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https://www.geeksforgeeks.org/memory-layout-of-c-program/</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34</a:t>
            </a:fld>
            <a:endParaRPr lang="en-US" sz="1000"/>
          </a:p>
        </p:txBody>
      </p:sp>
    </p:spTree>
    <p:extLst>
      <p:ext uri="{BB962C8B-B14F-4D97-AF65-F5344CB8AC3E}">
        <p14:creationId xmlns:p14="http://schemas.microsoft.com/office/powerpoint/2010/main" val="1726077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volatile tells the compiler not to optimize anything that has to do with the volatile variable.</a:t>
            </a:r>
          </a:p>
          <a:p>
            <a:endParaRPr lang="en-US"/>
          </a:p>
          <a:p>
            <a:r>
              <a:rPr lang="en-US"/>
              <a:t>There are at least three common reasons to use it, all involving situations where the value of the variable can change without action from the visible code:</a:t>
            </a:r>
          </a:p>
          <a:p>
            <a:endParaRPr lang="en-US"/>
          </a:p>
          <a:p>
            <a:r>
              <a:rPr lang="en-US"/>
              <a:t>    When you interface with hardware that changes the value itself</a:t>
            </a:r>
          </a:p>
          <a:p>
            <a:r>
              <a:rPr lang="en-US"/>
              <a:t>    when there's another thread running that also uses the variable</a:t>
            </a:r>
          </a:p>
          <a:p>
            <a:r>
              <a:rPr lang="en-US"/>
              <a:t>    when there's a signal handler that might change the value of the variable.</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35</a:t>
            </a:fld>
            <a:endParaRPr lang="en-US" sz="1000"/>
          </a:p>
        </p:txBody>
      </p:sp>
    </p:spTree>
    <p:extLst>
      <p:ext uri="{BB962C8B-B14F-4D97-AF65-F5344CB8AC3E}">
        <p14:creationId xmlns:p14="http://schemas.microsoft.com/office/powerpoint/2010/main" val="2262315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a:t>
            </a:r>
            <a:r>
              <a:rPr lang="en-US" err="1"/>
              <a:t>board.h</a:t>
            </a:r>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37</a:t>
            </a:fld>
            <a:endParaRPr lang="en-US" sz="1000"/>
          </a:p>
        </p:txBody>
      </p:sp>
    </p:spTree>
    <p:extLst>
      <p:ext uri="{BB962C8B-B14F-4D97-AF65-F5344CB8AC3E}">
        <p14:creationId xmlns:p14="http://schemas.microsoft.com/office/powerpoint/2010/main" val="71515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https://www.best-microcontroller-projects.com/hardware-interrupt.html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41</a:t>
            </a:fld>
            <a:endParaRPr lang="en-US" sz="1000"/>
          </a:p>
        </p:txBody>
      </p:sp>
    </p:spTree>
    <p:extLst>
      <p:ext uri="{BB962C8B-B14F-4D97-AF65-F5344CB8AC3E}">
        <p14:creationId xmlns:p14="http://schemas.microsoft.com/office/powerpoint/2010/main" val="2180134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https://community.arm.com/arm-community-blogs/b/architectures-and-processors-blog/posts/beginner-guide-on-interrupt-latency-and-interrupt-latency-of-the-arm-cortex-m-processors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47</a:t>
            </a:fld>
            <a:endParaRPr lang="en-US" sz="1000"/>
          </a:p>
        </p:txBody>
      </p:sp>
    </p:spTree>
    <p:extLst>
      <p:ext uri="{BB962C8B-B14F-4D97-AF65-F5344CB8AC3E}">
        <p14:creationId xmlns:p14="http://schemas.microsoft.com/office/powerpoint/2010/main" val="3408846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 TargetMode="Externa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6.xml"/><Relationship Id="rId5" Type="http://schemas.openxmlformats.org/officeDocument/2006/relationships/image" Target="../media/image8.svg"/><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345A99-368B-79E6-434B-BA1C0CA50CB2}"/>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pic>
        <p:nvPicPr>
          <p:cNvPr id="5" name="Picture 4">
            <a:extLst>
              <a:ext uri="{FF2B5EF4-FFF2-40B4-BE49-F238E27FC236}">
                <a16:creationId xmlns:a16="http://schemas.microsoft.com/office/drawing/2014/main" id="{37C10890-84F3-53AF-97F6-1391EB331A7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grpSp>
        <p:nvGrpSpPr>
          <p:cNvPr id="18" name="Group 17">
            <a:extLst>
              <a:ext uri="{FF2B5EF4-FFF2-40B4-BE49-F238E27FC236}">
                <a16:creationId xmlns:a16="http://schemas.microsoft.com/office/drawing/2014/main" id="{E0FACD63-E388-B5D1-F0B8-3433B5EC588C}"/>
              </a:ext>
            </a:extLst>
          </p:cNvPr>
          <p:cNvGrpSpPr/>
          <p:nvPr userDrawn="1"/>
        </p:nvGrpSpPr>
        <p:grpSpPr>
          <a:xfrm>
            <a:off x="532238" y="532263"/>
            <a:ext cx="1522954" cy="515204"/>
            <a:chOff x="532238" y="532263"/>
            <a:chExt cx="1522954" cy="515204"/>
          </a:xfrm>
        </p:grpSpPr>
        <p:sp>
          <p:nvSpPr>
            <p:cNvPr id="14" name="Freeform: Shape 13">
              <a:extLst>
                <a:ext uri="{FF2B5EF4-FFF2-40B4-BE49-F238E27FC236}">
                  <a16:creationId xmlns:a16="http://schemas.microsoft.com/office/drawing/2014/main" id="{F6CDF47C-C325-BB7F-C4C7-3D26C8895BA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5" name="Freeform: Shape 14">
              <a:extLst>
                <a:ext uri="{FF2B5EF4-FFF2-40B4-BE49-F238E27FC236}">
                  <a16:creationId xmlns:a16="http://schemas.microsoft.com/office/drawing/2014/main" id="{1A662EDF-F39B-15A1-566D-412FDA49117E}"/>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6" name="Freeform: Shape 15">
              <a:extLst>
                <a:ext uri="{FF2B5EF4-FFF2-40B4-BE49-F238E27FC236}">
                  <a16:creationId xmlns:a16="http://schemas.microsoft.com/office/drawing/2014/main" id="{CD7E18CE-E236-624D-A553-0F4E7177EEC5}"/>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
        <p:nvSpPr>
          <p:cNvPr id="4" name="Text Placeholder 5">
            <a:extLst>
              <a:ext uri="{FF2B5EF4-FFF2-40B4-BE49-F238E27FC236}">
                <a16:creationId xmlns:a16="http://schemas.microsoft.com/office/drawing/2014/main" id="{F4F899F3-4A81-1BED-FC34-96E0CF1E0BA7}"/>
              </a:ext>
            </a:extLst>
          </p:cNvPr>
          <p:cNvSpPr>
            <a:spLocks noGrp="1"/>
          </p:cNvSpPr>
          <p:nvPr userDrawn="1">
            <p:ph type="body" sz="quarter" idx="11" hasCustomPrompt="1"/>
          </p:nvPr>
        </p:nvSpPr>
        <p:spPr>
          <a:xfrm>
            <a:off x="1342652" y="5223518"/>
            <a:ext cx="5062912" cy="847619"/>
          </a:xfrm>
          <a:prstGeom prst="rect">
            <a:avLst/>
          </a:prstGeom>
        </p:spPr>
        <p:txBody>
          <a:bodyPr lIns="0" tIns="0" rIns="0" bIns="0" anchor="t"/>
          <a:lstStyle>
            <a:lvl1pPr marL="0" indent="0">
              <a:lnSpc>
                <a:spcPct val="100000"/>
              </a:lnSpc>
              <a:spcBef>
                <a:spcPts val="0"/>
              </a:spcBef>
              <a:buNone/>
              <a:defRPr sz="1500" b="0" i="0">
                <a:solidFill>
                  <a:schemeClr val="tx2"/>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If required goes here | speaker title, date and/or additional information</a:t>
            </a:r>
          </a:p>
        </p:txBody>
      </p:sp>
      <p:sp>
        <p:nvSpPr>
          <p:cNvPr id="8" name="Text Placeholder 7">
            <a:extLst>
              <a:ext uri="{FF2B5EF4-FFF2-40B4-BE49-F238E27FC236}">
                <a16:creationId xmlns:a16="http://schemas.microsoft.com/office/drawing/2014/main" id="{BD07D2A9-EA64-7655-994E-7F1A46D1A87B}"/>
              </a:ext>
            </a:extLst>
          </p:cNvPr>
          <p:cNvSpPr>
            <a:spLocks noGrp="1"/>
          </p:cNvSpPr>
          <p:nvPr userDrawn="1">
            <p:ph type="body" sz="quarter" idx="12" hasCustomPrompt="1"/>
          </p:nvPr>
        </p:nvSpPr>
        <p:spPr>
          <a:xfrm>
            <a:off x="1342652" y="4695137"/>
            <a:ext cx="5062912" cy="423152"/>
          </a:xfrm>
          <a:prstGeom prst="rect">
            <a:avLst/>
          </a:prstGeom>
        </p:spPr>
        <p:txBody>
          <a:bodyPr lIns="0" tIns="0" rIns="0" bIns="0" anchor="b"/>
          <a:lstStyle>
            <a:lvl1pPr marL="0" indent="0">
              <a:buNone/>
              <a:defRPr sz="1800">
                <a:latin typeface="Poppins SemiBold" panose="00000700000000000000" pitchFamily="2" charset="0"/>
                <a:cs typeface="Poppins SemiBold" panose="000007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Subheading or speaker name</a:t>
            </a:r>
          </a:p>
        </p:txBody>
      </p:sp>
      <p:sp>
        <p:nvSpPr>
          <p:cNvPr id="2" name="Text Placeholder 5">
            <a:extLst>
              <a:ext uri="{FF2B5EF4-FFF2-40B4-BE49-F238E27FC236}">
                <a16:creationId xmlns:a16="http://schemas.microsoft.com/office/drawing/2014/main" id="{F1F12CB4-23BC-65BB-21C5-8EB7AC7F287C}"/>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9" name="Title 6">
            <a:extLst>
              <a:ext uri="{FF2B5EF4-FFF2-40B4-BE49-F238E27FC236}">
                <a16:creationId xmlns:a16="http://schemas.microsoft.com/office/drawing/2014/main" id="{8AF1407E-E8DD-506D-ABAE-03BCC68F5A47}"/>
              </a:ext>
            </a:extLst>
          </p:cNvPr>
          <p:cNvSpPr>
            <a:spLocks noGrp="1"/>
          </p:cNvSpPr>
          <p:nvPr>
            <p:ph type="title" hasCustomPrompt="1"/>
          </p:nvPr>
        </p:nvSpPr>
        <p:spPr>
          <a:xfrm>
            <a:off x="1342652" y="1616531"/>
            <a:ext cx="5122863" cy="2610984"/>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The Presentation Title Goes Here</a:t>
            </a:r>
          </a:p>
        </p:txBody>
      </p:sp>
    </p:spTree>
    <p:extLst>
      <p:ext uri="{BB962C8B-B14F-4D97-AF65-F5344CB8AC3E}">
        <p14:creationId xmlns:p14="http://schemas.microsoft.com/office/powerpoint/2010/main" val="27291821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6" name="Footer Placeholder 4">
            <a:extLst>
              <a:ext uri="{FF2B5EF4-FFF2-40B4-BE49-F238E27FC236}">
                <a16:creationId xmlns:a16="http://schemas.microsoft.com/office/drawing/2014/main" id="{6951A046-90B1-093D-5147-C0959CBAD27F}"/>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3184918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9A005E92-D3AC-C136-D88B-4E4CAFF29949}"/>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41257916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dirty="0"/>
              <a:t>Agenda</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dirty="0"/>
              <a:t>First line item here</a:t>
            </a:r>
          </a:p>
          <a:p>
            <a:r>
              <a:rPr lang="en-US" dirty="0"/>
              <a:t>Second line item here</a:t>
            </a:r>
          </a:p>
          <a:p>
            <a:r>
              <a:rPr lang="en-US" dirty="0"/>
              <a:t>Third line item here</a:t>
            </a:r>
          </a:p>
          <a:p>
            <a:r>
              <a:rPr lang="en-US" dirty="0"/>
              <a:t>Fourth line item here</a:t>
            </a:r>
          </a:p>
          <a:p>
            <a:r>
              <a:rPr lang="en-US" dirty="0"/>
              <a:t>Fifth line item here</a:t>
            </a:r>
          </a:p>
          <a:p>
            <a:r>
              <a:rPr lang="en-US" dirty="0"/>
              <a:t>Sixth line item here</a:t>
            </a:r>
          </a:p>
        </p:txBody>
      </p:sp>
      <p:sp>
        <p:nvSpPr>
          <p:cNvPr id="5" name="Text Placeholder 5">
            <a:extLst>
              <a:ext uri="{FF2B5EF4-FFF2-40B4-BE49-F238E27FC236}">
                <a16:creationId xmlns:a16="http://schemas.microsoft.com/office/drawing/2014/main" id="{3BB48F6D-14A5-635A-DC4D-89D0AA382D1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6" name="Text Placeholder 5">
            <a:extLst>
              <a:ext uri="{FF2B5EF4-FFF2-40B4-BE49-F238E27FC236}">
                <a16:creationId xmlns:a16="http://schemas.microsoft.com/office/drawing/2014/main" id="{E1F97677-1386-DB8B-8AD4-E3A78A867485}"/>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
        <p:nvSpPr>
          <p:cNvPr id="7" name="Rectangle: Rounded Corners 6">
            <a:extLst>
              <a:ext uri="{FF2B5EF4-FFF2-40B4-BE49-F238E27FC236}">
                <a16:creationId xmlns:a16="http://schemas.microsoft.com/office/drawing/2014/main" id="{E99FA02D-A203-27C1-0EC4-1A02C504CC4F}"/>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85850019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6F25606-0761-3C29-5D82-41070C98E95A}"/>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dirty="0"/>
              <a:t>Title of slide goes here</a:t>
            </a:r>
          </a:p>
        </p:txBody>
      </p:sp>
      <p:sp>
        <p:nvSpPr>
          <p:cNvPr id="8" name="Text Placeholder 7">
            <a:extLst>
              <a:ext uri="{FF2B5EF4-FFF2-40B4-BE49-F238E27FC236}">
                <a16:creationId xmlns:a16="http://schemas.microsoft.com/office/drawing/2014/main" id="{C8246F63-DBF7-BA9E-DE09-BB511C2FF53A}"/>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56102E59-0FA0-7A60-BB45-BEB114BAD5EA}"/>
              </a:ext>
            </a:extLst>
          </p:cNvPr>
          <p:cNvSpPr>
            <a:spLocks noGrp="1"/>
          </p:cNvSpPr>
          <p:nvPr>
            <p:ph type="body" sz="quarter" idx="15" hasCustomPrompt="1"/>
          </p:nvPr>
        </p:nvSpPr>
        <p:spPr>
          <a:xfrm>
            <a:off x="37941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15" name="Text Placeholder 7">
            <a:extLst>
              <a:ext uri="{FF2B5EF4-FFF2-40B4-BE49-F238E27FC236}">
                <a16:creationId xmlns:a16="http://schemas.microsoft.com/office/drawing/2014/main" id="{9F3BE122-47AE-F619-8C18-8F09842C5153}"/>
              </a:ext>
            </a:extLst>
          </p:cNvPr>
          <p:cNvSpPr>
            <a:spLocks noGrp="1"/>
          </p:cNvSpPr>
          <p:nvPr>
            <p:ph type="body" sz="quarter" idx="16" hasCustomPrompt="1"/>
          </p:nvPr>
        </p:nvSpPr>
        <p:spPr>
          <a:xfrm>
            <a:off x="421989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16" name="Text Placeholder 7">
            <a:extLst>
              <a:ext uri="{FF2B5EF4-FFF2-40B4-BE49-F238E27FC236}">
                <a16:creationId xmlns:a16="http://schemas.microsoft.com/office/drawing/2014/main" id="{3A4932F7-4E15-7A95-6A37-BE437ADFA367}"/>
              </a:ext>
            </a:extLst>
          </p:cNvPr>
          <p:cNvSpPr>
            <a:spLocks noGrp="1"/>
          </p:cNvSpPr>
          <p:nvPr>
            <p:ph type="body" sz="quarter" idx="17" hasCustomPrompt="1"/>
          </p:nvPr>
        </p:nvSpPr>
        <p:spPr>
          <a:xfrm>
            <a:off x="8060369" y="1121135"/>
            <a:ext cx="3751526"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19" name="Text Placeholder 7">
            <a:extLst>
              <a:ext uri="{FF2B5EF4-FFF2-40B4-BE49-F238E27FC236}">
                <a16:creationId xmlns:a16="http://schemas.microsoft.com/office/drawing/2014/main" id="{67183DBA-C322-F521-0FEA-D0705826F7AA}"/>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7">
            <a:extLst>
              <a:ext uri="{FF2B5EF4-FFF2-40B4-BE49-F238E27FC236}">
                <a16:creationId xmlns:a16="http://schemas.microsoft.com/office/drawing/2014/main" id="{F6454434-B42A-EA15-7566-94C00AAC2CF6}"/>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0">
            <a:extLst>
              <a:ext uri="{FF2B5EF4-FFF2-40B4-BE49-F238E27FC236}">
                <a16:creationId xmlns:a16="http://schemas.microsoft.com/office/drawing/2014/main" id="{FE935B81-FE27-A4F0-CCF1-3C60749CB2A8}"/>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39469439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3483E2-ADB0-033C-1F39-22DCD3B522CC}"/>
              </a:ext>
            </a:extLst>
          </p:cNvPr>
          <p:cNvSpPr/>
          <p:nvPr userDrawn="1"/>
        </p:nvSpPr>
        <p:spPr>
          <a:xfrm>
            <a:off x="5751676" y="0"/>
            <a:ext cx="6440324"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4" name="Text Placeholder 14">
            <a:extLst>
              <a:ext uri="{FF2B5EF4-FFF2-40B4-BE49-F238E27FC236}">
                <a16:creationId xmlns:a16="http://schemas.microsoft.com/office/drawing/2014/main" id="{3B3E693C-3D79-A935-FDC8-22E5D73369E4}"/>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5" name="Text Placeholder 14">
            <a:extLst>
              <a:ext uri="{FF2B5EF4-FFF2-40B4-BE49-F238E27FC236}">
                <a16:creationId xmlns:a16="http://schemas.microsoft.com/office/drawing/2014/main" id="{0AF2B029-0503-D969-EAF9-C0904EE5AD5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architect</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 </a:t>
            </a:r>
            <a:r>
              <a:rPr lang="en-US" dirty="0" err="1"/>
              <a:t>aspernatur</a:t>
            </a:r>
            <a:endParaRPr lang="en-US" dirty="0"/>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19"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20"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72674" y="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21"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72674" y="342900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7" name="Title 2">
            <a:extLst>
              <a:ext uri="{FF2B5EF4-FFF2-40B4-BE49-F238E27FC236}">
                <a16:creationId xmlns:a16="http://schemas.microsoft.com/office/drawing/2014/main" id="{9B9CC07D-4BCD-9854-9272-3F05092B40AB}"/>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dirty="0"/>
              <a:t>Slide title goes here over multiple lines if required</a:t>
            </a:r>
          </a:p>
        </p:txBody>
      </p:sp>
      <p:sp>
        <p:nvSpPr>
          <p:cNvPr id="3" name="Footer Placeholder 10">
            <a:extLst>
              <a:ext uri="{FF2B5EF4-FFF2-40B4-BE49-F238E27FC236}">
                <a16:creationId xmlns:a16="http://schemas.microsoft.com/office/drawing/2014/main" id="{E2F10693-95DC-E116-617D-95CC760592E5}"/>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3928665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6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accusantik</a:t>
            </a:r>
            <a:endParaRPr lang="en-US" dirty="0"/>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dirty="0">
              <a:solidFill>
                <a:schemeClr val="tx1"/>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6"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6"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9" name="Title 4">
            <a:extLst>
              <a:ext uri="{FF2B5EF4-FFF2-40B4-BE49-F238E27FC236}">
                <a16:creationId xmlns:a16="http://schemas.microsoft.com/office/drawing/2014/main" id="{10F94516-D36C-2727-50A5-CF74F2E8E849}"/>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dirty="0"/>
              <a:t>Slide title here over multiple lines if required</a:t>
            </a:r>
          </a:p>
        </p:txBody>
      </p:sp>
      <p:sp>
        <p:nvSpPr>
          <p:cNvPr id="3" name="Text Placeholder 14">
            <a:extLst>
              <a:ext uri="{FF2B5EF4-FFF2-40B4-BE49-F238E27FC236}">
                <a16:creationId xmlns:a16="http://schemas.microsoft.com/office/drawing/2014/main" id="{661897CC-AACF-2829-F832-0A49122D14A9}"/>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Tree>
    <p:extLst>
      <p:ext uri="{BB962C8B-B14F-4D97-AF65-F5344CB8AC3E}">
        <p14:creationId xmlns:p14="http://schemas.microsoft.com/office/powerpoint/2010/main" val="111943953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accusantik</a:t>
            </a:r>
            <a:endParaRPr lang="en-US" dirty="0"/>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Click to insert image</a:t>
            </a:r>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dirty="0">
              <a:solidFill>
                <a:schemeClr val="tx1"/>
              </a:solidFill>
              <a:latin typeface="Poppins" panose="00000500000000000000" pitchFamily="2" charset="0"/>
              <a:cs typeface="Poppins" panose="00000500000000000000" pitchFamily="2" charset="0"/>
            </a:endParaRPr>
          </a:p>
        </p:txBody>
      </p:sp>
      <p:sp>
        <p:nvSpPr>
          <p:cNvPr id="3" name="Title 4">
            <a:extLst>
              <a:ext uri="{FF2B5EF4-FFF2-40B4-BE49-F238E27FC236}">
                <a16:creationId xmlns:a16="http://schemas.microsoft.com/office/drawing/2014/main" id="{2DF415B5-BC03-D284-0472-96078327D764}"/>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dirty="0"/>
              <a:t>Slide title here over multiple lines if required</a:t>
            </a:r>
          </a:p>
        </p:txBody>
      </p:sp>
      <p:sp>
        <p:nvSpPr>
          <p:cNvPr id="5" name="Text Placeholder 14">
            <a:extLst>
              <a:ext uri="{FF2B5EF4-FFF2-40B4-BE49-F238E27FC236}">
                <a16:creationId xmlns:a16="http://schemas.microsoft.com/office/drawing/2014/main" id="{61A6108F-688D-00CE-1F0C-96CC714BBE0F}"/>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Tree>
    <p:extLst>
      <p:ext uri="{BB962C8B-B14F-4D97-AF65-F5344CB8AC3E}">
        <p14:creationId xmlns:p14="http://schemas.microsoft.com/office/powerpoint/2010/main" val="208567347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2D6636-D6A0-C337-4A05-2425732FF2BC}"/>
              </a:ext>
            </a:extLst>
          </p:cNvPr>
          <p:cNvSpPr/>
          <p:nvPr userDrawn="1"/>
        </p:nvSpPr>
        <p:spPr>
          <a:xfrm>
            <a:off x="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Click to insert image</a:t>
            </a:r>
          </a:p>
        </p:txBody>
      </p:sp>
      <p:sp>
        <p:nvSpPr>
          <p:cNvPr id="2" name="Text Placeholder 14">
            <a:extLst>
              <a:ext uri="{FF2B5EF4-FFF2-40B4-BE49-F238E27FC236}">
                <a16:creationId xmlns:a16="http://schemas.microsoft.com/office/drawing/2014/main" id="{68D833D0-D1EA-0453-7C67-5B1CE3BAD783}"/>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3" name="Text Placeholder 14">
            <a:extLst>
              <a:ext uri="{FF2B5EF4-FFF2-40B4-BE49-F238E27FC236}">
                <a16:creationId xmlns:a16="http://schemas.microsoft.com/office/drawing/2014/main" id="{9264E6B0-F9AE-B1F9-93AC-8A519A4A5EE8}"/>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8" name="Text Placeholder 5">
            <a:extLst>
              <a:ext uri="{FF2B5EF4-FFF2-40B4-BE49-F238E27FC236}">
                <a16:creationId xmlns:a16="http://schemas.microsoft.com/office/drawing/2014/main" id="{DD516C67-2149-579A-F47C-55BEB51847AF}"/>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endParaRPr lang="en-US" dirty="0"/>
          </a:p>
        </p:txBody>
      </p:sp>
      <p:sp>
        <p:nvSpPr>
          <p:cNvPr id="6" name="Title 4">
            <a:extLst>
              <a:ext uri="{FF2B5EF4-FFF2-40B4-BE49-F238E27FC236}">
                <a16:creationId xmlns:a16="http://schemas.microsoft.com/office/drawing/2014/main" id="{1A826A35-5634-6413-36C2-AEB0FFCA237D}"/>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
        <p:nvSpPr>
          <p:cNvPr id="9" name="Text Placeholder 5">
            <a:extLst>
              <a:ext uri="{FF2B5EF4-FFF2-40B4-BE49-F238E27FC236}">
                <a16:creationId xmlns:a16="http://schemas.microsoft.com/office/drawing/2014/main" id="{4A5B9995-81AD-8AA9-683A-78DBE91BF8D1}"/>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0" name="Text Placeholder 5">
            <a:extLst>
              <a:ext uri="{FF2B5EF4-FFF2-40B4-BE49-F238E27FC236}">
                <a16:creationId xmlns:a16="http://schemas.microsoft.com/office/drawing/2014/main" id="{0CDFBD57-209D-51C7-4616-FF4C6F00C443}"/>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2398022"/>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9" name="Footer Placeholder 10">
            <a:extLst>
              <a:ext uri="{FF2B5EF4-FFF2-40B4-BE49-F238E27FC236}">
                <a16:creationId xmlns:a16="http://schemas.microsoft.com/office/drawing/2014/main" id="{FF3C8D76-C793-E670-BDE5-146FB59F9F70}"/>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
        <p:nvSpPr>
          <p:cNvPr id="7" name="Rectangle 6">
            <a:extLst>
              <a:ext uri="{FF2B5EF4-FFF2-40B4-BE49-F238E27FC236}">
                <a16:creationId xmlns:a16="http://schemas.microsoft.com/office/drawing/2014/main" id="{56B93ABC-DF5B-7122-E497-8DAC3BDA3DFA}"/>
              </a:ext>
            </a:extLst>
          </p:cNvPr>
          <p:cNvSpPr/>
          <p:nvPr userDrawn="1"/>
        </p:nvSpPr>
        <p:spPr>
          <a:xfrm>
            <a:off x="609600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 name="Text Placeholder 14">
            <a:extLst>
              <a:ext uri="{FF2B5EF4-FFF2-40B4-BE49-F238E27FC236}">
                <a16:creationId xmlns:a16="http://schemas.microsoft.com/office/drawing/2014/main" id="{B3237A92-0813-4C72-03F2-E999D7F7C30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5" name="Text Placeholder 14">
            <a:extLst>
              <a:ext uri="{FF2B5EF4-FFF2-40B4-BE49-F238E27FC236}">
                <a16:creationId xmlns:a16="http://schemas.microsoft.com/office/drawing/2014/main" id="{A93FC714-6301-1455-CB53-C2884948376E}"/>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3" name="Text Placeholder 5">
            <a:extLst>
              <a:ext uri="{FF2B5EF4-FFF2-40B4-BE49-F238E27FC236}">
                <a16:creationId xmlns:a16="http://schemas.microsoft.com/office/drawing/2014/main" id="{EF90636A-148D-D1E5-3FF5-12C46A7F7B6E}"/>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6" name="Title 4">
            <a:extLst>
              <a:ext uri="{FF2B5EF4-FFF2-40B4-BE49-F238E27FC236}">
                <a16:creationId xmlns:a16="http://schemas.microsoft.com/office/drawing/2014/main" id="{9028FE14-75D2-C23C-6FE7-530C1FD73CEC}"/>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Tree>
    <p:extLst>
      <p:ext uri="{BB962C8B-B14F-4D97-AF65-F5344CB8AC3E}">
        <p14:creationId xmlns:p14="http://schemas.microsoft.com/office/powerpoint/2010/main" val="285540627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7682D-4DE4-4B99-3A29-AED2B60445F6}"/>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tx2">
              <a:lumMod val="10000"/>
              <a:lumOff val="90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 name="Text Placeholder 14">
            <a:extLst>
              <a:ext uri="{FF2B5EF4-FFF2-40B4-BE49-F238E27FC236}">
                <a16:creationId xmlns:a16="http://schemas.microsoft.com/office/drawing/2014/main" id="{0D70F547-8B83-B174-3270-794B37206E09}"/>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5" name="Text Placeholder 14">
            <a:extLst>
              <a:ext uri="{FF2B5EF4-FFF2-40B4-BE49-F238E27FC236}">
                <a16:creationId xmlns:a16="http://schemas.microsoft.com/office/drawing/2014/main" id="{02BFD391-315F-7AC1-72E9-50EF2689B00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2" name="Text Placeholder 5">
            <a:extLst>
              <a:ext uri="{FF2B5EF4-FFF2-40B4-BE49-F238E27FC236}">
                <a16:creationId xmlns:a16="http://schemas.microsoft.com/office/drawing/2014/main" id="{C6218B57-AD97-875E-74F8-922F32AFF782}"/>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3" name="Title 4">
            <a:extLst>
              <a:ext uri="{FF2B5EF4-FFF2-40B4-BE49-F238E27FC236}">
                <a16:creationId xmlns:a16="http://schemas.microsoft.com/office/drawing/2014/main" id="{8BA229B9-D9CA-C3D4-0C1C-2304030829B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Tree>
    <p:extLst>
      <p:ext uri="{BB962C8B-B14F-4D97-AF65-F5344CB8AC3E}">
        <p14:creationId xmlns:p14="http://schemas.microsoft.com/office/powerpoint/2010/main" val="273238301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dirty="0"/>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dirty="0"/>
              <a:t>email@nxp.com</a:t>
            </a:r>
          </a:p>
          <a:p>
            <a:pPr lvl="0"/>
            <a:r>
              <a:rPr lang="en-US" dirty="0"/>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40806656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7" name="Text Placeholder 14">
            <a:extLst>
              <a:ext uri="{FF2B5EF4-FFF2-40B4-BE49-F238E27FC236}">
                <a16:creationId xmlns:a16="http://schemas.microsoft.com/office/drawing/2014/main" id="{1AE905AA-AFA2-0B96-B385-D32652EF1BB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7988"/>
            <a:ext cx="6078373" cy="2282024"/>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Tree>
    <p:extLst>
      <p:ext uri="{BB962C8B-B14F-4D97-AF65-F5344CB8AC3E}">
        <p14:creationId xmlns:p14="http://schemas.microsoft.com/office/powerpoint/2010/main" val="537342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E9953E-1F03-B222-CC62-12EAF44E2ECD}"/>
              </a:ext>
            </a:extLst>
          </p:cNvPr>
          <p:cNvSpPr/>
          <p:nvPr userDrawn="1"/>
        </p:nvSpPr>
        <p:spPr>
          <a:xfrm>
            <a:off x="6096000" y="0"/>
            <a:ext cx="6096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4">
            <a:extLst>
              <a:ext uri="{FF2B5EF4-FFF2-40B4-BE49-F238E27FC236}">
                <a16:creationId xmlns:a16="http://schemas.microsoft.com/office/drawing/2014/main" id="{D952218D-93A7-0B20-45B9-5277563E2A25}"/>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7" name="Text Placeholder 14">
            <a:extLst>
              <a:ext uri="{FF2B5EF4-FFF2-40B4-BE49-F238E27FC236}">
                <a16:creationId xmlns:a16="http://schemas.microsoft.com/office/drawing/2014/main" id="{D4924678-329C-366B-4CA0-9F35F6C04FA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3" name="Title 4">
            <a:extLst>
              <a:ext uri="{FF2B5EF4-FFF2-40B4-BE49-F238E27FC236}">
                <a16:creationId xmlns:a16="http://schemas.microsoft.com/office/drawing/2014/main" id="{5E9CC677-B687-DC73-8B66-FBAC46F9B3E2}"/>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8" name="Text Placeholder 5">
            <a:extLst>
              <a:ext uri="{FF2B5EF4-FFF2-40B4-BE49-F238E27FC236}">
                <a16:creationId xmlns:a16="http://schemas.microsoft.com/office/drawing/2014/main" id="{35C9E828-1F1C-47CB-0CA6-96FD8BB6A5B8}"/>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
        <p:nvSpPr>
          <p:cNvPr id="9" name="Text Placeholder 5">
            <a:extLst>
              <a:ext uri="{FF2B5EF4-FFF2-40B4-BE49-F238E27FC236}">
                <a16:creationId xmlns:a16="http://schemas.microsoft.com/office/drawing/2014/main" id="{0F931AB8-713E-C852-8385-691C99CC0799}"/>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Tree>
    <p:extLst>
      <p:ext uri="{BB962C8B-B14F-4D97-AF65-F5344CB8AC3E}">
        <p14:creationId xmlns:p14="http://schemas.microsoft.com/office/powerpoint/2010/main" val="333483828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chart 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dirty="0"/>
              <a:t>Click to insert chart</a:t>
            </a:r>
          </a:p>
        </p:txBody>
      </p:sp>
      <p:sp>
        <p:nvSpPr>
          <p:cNvPr id="4" name="Title 4">
            <a:extLst>
              <a:ext uri="{FF2B5EF4-FFF2-40B4-BE49-F238E27FC236}">
                <a16:creationId xmlns:a16="http://schemas.microsoft.com/office/drawing/2014/main" id="{F8A78F56-3208-0B1B-F4D6-5D837A04048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2" name="Footer Placeholder 10">
            <a:extLst>
              <a:ext uri="{FF2B5EF4-FFF2-40B4-BE49-F238E27FC236}">
                <a16:creationId xmlns:a16="http://schemas.microsoft.com/office/drawing/2014/main" id="{8539C609-7056-CF23-8C8B-48A01C532393}"/>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18501832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71BEE4-760E-ACDE-C810-291B26FBC1FD}"/>
              </a:ext>
            </a:extLst>
          </p:cNvPr>
          <p:cNvSpPr/>
          <p:nvPr userDrawn="1"/>
        </p:nvSpPr>
        <p:spPr>
          <a:xfrm>
            <a:off x="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dirty="0"/>
              <a:t>Click to insert chart</a:t>
            </a:r>
          </a:p>
        </p:txBody>
      </p:sp>
      <p:sp>
        <p:nvSpPr>
          <p:cNvPr id="2" name="Text Placeholder 5">
            <a:extLst>
              <a:ext uri="{FF2B5EF4-FFF2-40B4-BE49-F238E27FC236}">
                <a16:creationId xmlns:a16="http://schemas.microsoft.com/office/drawing/2014/main" id="{BE7A7B9D-0596-435F-260E-F986AD70309C}"/>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5F03E6F-5303-0DBD-3EBD-9F67494B3E0B}"/>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
        <p:nvSpPr>
          <p:cNvPr id="7" name="Title 4">
            <a:extLst>
              <a:ext uri="{FF2B5EF4-FFF2-40B4-BE49-F238E27FC236}">
                <a16:creationId xmlns:a16="http://schemas.microsoft.com/office/drawing/2014/main" id="{969FB07F-BB62-D658-9816-1E1BD86A294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6" name="Footer Placeholder 10">
            <a:extLst>
              <a:ext uri="{FF2B5EF4-FFF2-40B4-BE49-F238E27FC236}">
                <a16:creationId xmlns:a16="http://schemas.microsoft.com/office/drawing/2014/main" id="{BF12AD3F-EA62-0DBF-75E9-F16434EAA426}"/>
              </a:ext>
            </a:extLst>
          </p:cNvPr>
          <p:cNvSpPr>
            <a:spLocks noGrp="1"/>
          </p:cNvSpPr>
          <p:nvPr>
            <p:ph type="ftr" sz="quarter" idx="3"/>
          </p:nvPr>
        </p:nvSpPr>
        <p:spPr>
          <a:xfrm>
            <a:off x="6516805" y="6229255"/>
            <a:ext cx="517932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7491988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8267D-D61B-F75E-86C1-3337F26300DD}"/>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endParaRPr lang="en-US" dirty="0"/>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dirty="0">
              <a:solidFill>
                <a:schemeClr val="tx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200">
                <a:latin typeface="Poppins" panose="00000500000000000000" pitchFamily="2" charset="0"/>
                <a:cs typeface="Poppins" panose="00000500000000000000" pitchFamily="2" charset="0"/>
              </a:defRPr>
            </a:lvl1pPr>
          </a:lstStyle>
          <a:p>
            <a:r>
              <a:rPr lang="en-US" dirty="0"/>
              <a:t>Click to insert table</a:t>
            </a:r>
          </a:p>
        </p:txBody>
      </p:sp>
      <p:sp>
        <p:nvSpPr>
          <p:cNvPr id="3" name="Title 4">
            <a:extLst>
              <a:ext uri="{FF2B5EF4-FFF2-40B4-BE49-F238E27FC236}">
                <a16:creationId xmlns:a16="http://schemas.microsoft.com/office/drawing/2014/main" id="{3B5149C6-63EE-0A45-E5D3-310AF131E7C4}"/>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dirty="0"/>
              <a:t>Slide title here goes over multiple lines if required</a:t>
            </a:r>
          </a:p>
        </p:txBody>
      </p:sp>
      <p:sp>
        <p:nvSpPr>
          <p:cNvPr id="2" name="Footer Placeholder 10">
            <a:extLst>
              <a:ext uri="{FF2B5EF4-FFF2-40B4-BE49-F238E27FC236}">
                <a16:creationId xmlns:a16="http://schemas.microsoft.com/office/drawing/2014/main" id="{40D0B0E0-4167-6A10-1CB8-CFFD4B3D3DBA}"/>
              </a:ext>
            </a:extLst>
          </p:cNvPr>
          <p:cNvSpPr>
            <a:spLocks noGrp="1"/>
          </p:cNvSpPr>
          <p:nvPr>
            <p:ph type="ftr" sz="quarter" idx="3"/>
          </p:nvPr>
        </p:nvSpPr>
        <p:spPr>
          <a:xfrm>
            <a:off x="6482073" y="6229255"/>
            <a:ext cx="5062776"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40605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mj-lt"/>
                <a:cs typeface="Arial" panose="020B0604020202020204" pitchFamily="34" charset="0"/>
              </a:defRPr>
            </a:lvl1pPr>
          </a:lstStyle>
          <a:p>
            <a:pPr lvl="0"/>
            <a:r>
              <a:rPr lang="en-US" dirty="0"/>
              <a:t>Click to add title here</a:t>
            </a:r>
            <a:br>
              <a:rPr lang="en-US" dirty="0"/>
            </a:br>
            <a:r>
              <a:rPr lang="en-US" dirty="0"/>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mn-lt"/>
                <a:cs typeface="Arial" panose="020B0604020202020204" pitchFamily="34" charset="0"/>
              </a:defRPr>
            </a:lvl1pPr>
            <a:lvl2pPr>
              <a:defRPr>
                <a:latin typeface="+mn-lt"/>
                <a:cs typeface="Arial" panose="020B0604020202020204" pitchFamily="34" charset="0"/>
              </a:defRPr>
            </a:lvl2pPr>
            <a:lvl3pPr>
              <a:defRPr>
                <a:latin typeface="+mn-lt"/>
                <a:cs typeface="Arial" panose="020B0604020202020204" pitchFamily="34" charset="0"/>
              </a:defRPr>
            </a:lvl3pPr>
            <a:lvl4pPr>
              <a:defRPr>
                <a:latin typeface="+mn-lt"/>
                <a:cs typeface="Arial" panose="020B0604020202020204" pitchFamily="34" charset="0"/>
              </a:defRPr>
            </a:lvl4pPr>
            <a:lvl5pPr>
              <a:defRPr>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81571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Two Column">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5" name="Text Placeholder 45"/>
          <p:cNvSpPr>
            <a:spLocks noGrp="1"/>
          </p:cNvSpPr>
          <p:nvPr>
            <p:ph type="body" sz="quarter" idx="10"/>
          </p:nvPr>
        </p:nvSpPr>
        <p:spPr>
          <a:xfrm>
            <a:off x="394775"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5"/>
          <p:cNvSpPr>
            <a:spLocks noGrp="1"/>
          </p:cNvSpPr>
          <p:nvPr>
            <p:ph type="body" sz="quarter" idx="11"/>
          </p:nvPr>
        </p:nvSpPr>
        <p:spPr>
          <a:xfrm>
            <a:off x="6242052"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530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9372B4-79FF-1568-B3D6-7FCAAA20B7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0" name="Text Placeholder 5">
            <a:extLst>
              <a:ext uri="{FF2B5EF4-FFF2-40B4-BE49-F238E27FC236}">
                <a16:creationId xmlns:a16="http://schemas.microsoft.com/office/drawing/2014/main" id="{B61CC271-180C-648D-087D-DEC613F81762}"/>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9" name="Title 17">
            <a:extLst>
              <a:ext uri="{FF2B5EF4-FFF2-40B4-BE49-F238E27FC236}">
                <a16:creationId xmlns:a16="http://schemas.microsoft.com/office/drawing/2014/main" id="{7604B72C-3E22-5D39-D192-EC4666871B0F}"/>
              </a:ext>
            </a:extLst>
          </p:cNvPr>
          <p:cNvSpPr>
            <a:spLocks noGrp="1"/>
          </p:cNvSpPr>
          <p:nvPr>
            <p:ph type="title" hasCustomPrompt="1"/>
          </p:nvPr>
        </p:nvSpPr>
        <p:spPr>
          <a:xfrm>
            <a:off x="1343025" y="1616532"/>
            <a:ext cx="5062539" cy="2610984"/>
          </a:xfrm>
          <a:prstGeom prst="rect">
            <a:avLst/>
          </a:prstGeom>
        </p:spPr>
        <p:txBody>
          <a:bodyPr lIns="0" tIns="0" rIns="0" bIns="0" anchor="b"/>
          <a:lstStyle>
            <a:lvl1pPr>
              <a:defRPr lang="en-US" sz="4200" dirty="0">
                <a:latin typeface="Poppins SemiBold" panose="00000700000000000000" pitchFamily="2" charset="0"/>
                <a:ea typeface="+mn-ea"/>
                <a:cs typeface="Poppins SemiBold" panose="00000700000000000000" pitchFamily="2" charset="0"/>
              </a:defRPr>
            </a:lvl1pPr>
          </a:lstStyle>
          <a:p>
            <a:pPr marL="0" lvl="0" indent="0">
              <a:lnSpc>
                <a:spcPct val="100000"/>
              </a:lnSpc>
              <a:spcBef>
                <a:spcPts val="1000"/>
              </a:spcBef>
              <a:buFontTx/>
            </a:pPr>
            <a:r>
              <a:rPr lang="en-US" dirty="0"/>
              <a:t>The Presentation Title Goes Here</a:t>
            </a:r>
          </a:p>
        </p:txBody>
      </p:sp>
      <p:sp>
        <p:nvSpPr>
          <p:cNvPr id="22" name="Text Placeholder 20">
            <a:extLst>
              <a:ext uri="{FF2B5EF4-FFF2-40B4-BE49-F238E27FC236}">
                <a16:creationId xmlns:a16="http://schemas.microsoft.com/office/drawing/2014/main" id="{83503EB8-22AC-2652-541F-328652BFB8EE}"/>
              </a:ext>
            </a:extLst>
          </p:cNvPr>
          <p:cNvSpPr>
            <a:spLocks noGrp="1"/>
          </p:cNvSpPr>
          <p:nvPr>
            <p:ph type="body" sz="quarter" idx="13" hasCustomPrompt="1"/>
          </p:nvPr>
        </p:nvSpPr>
        <p:spPr>
          <a:xfrm>
            <a:off x="1342652" y="4695137"/>
            <a:ext cx="5062539" cy="423152"/>
          </a:xfrm>
          <a:prstGeom prst="rect">
            <a:avLst/>
          </a:prstGeom>
        </p:spPr>
        <p:txBody>
          <a:bodyPr lIns="0" tIns="0" rIns="0" bIns="0" anchor="b"/>
          <a:lstStyle>
            <a:lvl1pPr marL="0" indent="0">
              <a:lnSpc>
                <a:spcPct val="100000"/>
              </a:lnSpc>
              <a:buFontTx/>
              <a:buNone/>
              <a:defRPr sz="18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Subheading or speaker name</a:t>
            </a:r>
          </a:p>
        </p:txBody>
      </p:sp>
      <p:sp>
        <p:nvSpPr>
          <p:cNvPr id="24" name="Text Placeholder 20">
            <a:extLst>
              <a:ext uri="{FF2B5EF4-FFF2-40B4-BE49-F238E27FC236}">
                <a16:creationId xmlns:a16="http://schemas.microsoft.com/office/drawing/2014/main" id="{D8507CC8-D535-4BC6-E58E-11FA855D0C8A}"/>
              </a:ext>
            </a:extLst>
          </p:cNvPr>
          <p:cNvSpPr>
            <a:spLocks noGrp="1"/>
          </p:cNvSpPr>
          <p:nvPr>
            <p:ph type="body" sz="quarter" idx="14" hasCustomPrompt="1"/>
          </p:nvPr>
        </p:nvSpPr>
        <p:spPr>
          <a:xfrm>
            <a:off x="1342652" y="5223518"/>
            <a:ext cx="5062539" cy="847618"/>
          </a:xfrm>
          <a:prstGeom prst="rect">
            <a:avLst/>
          </a:prstGeom>
        </p:spPr>
        <p:txBody>
          <a:bodyPr lIns="0" tIns="0" rIns="0" bIns="0" anchor="t"/>
          <a:lstStyle>
            <a:lvl1pPr marL="0" indent="0">
              <a:lnSpc>
                <a:spcPct val="100000"/>
              </a:lnSpc>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If required goes here | speaker title, date and/or additional information</a:t>
            </a:r>
          </a:p>
        </p:txBody>
      </p:sp>
      <p:grpSp>
        <p:nvGrpSpPr>
          <p:cNvPr id="4" name="Group 3">
            <a:extLst>
              <a:ext uri="{FF2B5EF4-FFF2-40B4-BE49-F238E27FC236}">
                <a16:creationId xmlns:a16="http://schemas.microsoft.com/office/drawing/2014/main" id="{1BEB20A5-EF9D-B4CD-8327-7B9564DB7690}"/>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4B8B0E0D-A07D-CED0-324D-F6B0BD7878E5}"/>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7" name="Freeform: Shape 6">
              <a:extLst>
                <a:ext uri="{FF2B5EF4-FFF2-40B4-BE49-F238E27FC236}">
                  <a16:creationId xmlns:a16="http://schemas.microsoft.com/office/drawing/2014/main" id="{E4B9C520-802F-607D-CD32-293B8F5FF939}"/>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9" name="Freeform: Shape 8">
              <a:extLst>
                <a:ext uri="{FF2B5EF4-FFF2-40B4-BE49-F238E27FC236}">
                  <a16:creationId xmlns:a16="http://schemas.microsoft.com/office/drawing/2014/main" id="{0CCDBBF9-3E97-0881-79C2-B541C6F19CD2}"/>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285970531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0E20C2A2-7AA6-B5F7-298D-A81D64A664DD}"/>
              </a:ext>
            </a:extLst>
          </p:cNvPr>
          <p:cNvSpPr/>
          <p:nvPr userDrawn="1"/>
        </p:nvSpPr>
        <p:spPr>
          <a:xfrm>
            <a:off x="1342652" y="5351951"/>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solidFill>
                <a:latin typeface="Poppins SemiBold" panose="00000700000000000000" pitchFamily="2" charset="0"/>
                <a:cs typeface="Poppins SemiBold" panose="00000700000000000000" pitchFamily="2" charset="0"/>
              </a:rPr>
              <a:t>nxp.com</a:t>
            </a:r>
          </a:p>
        </p:txBody>
      </p:sp>
      <p:pic>
        <p:nvPicPr>
          <p:cNvPr id="9" name="Picture 8">
            <a:extLst>
              <a:ext uri="{FF2B5EF4-FFF2-40B4-BE49-F238E27FC236}">
                <a16:creationId xmlns:a16="http://schemas.microsoft.com/office/drawing/2014/main" id="{C7945055-7586-B6AD-BFB3-A2A251B30B1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4" name="Text Placeholder 20">
            <a:extLst>
              <a:ext uri="{FF2B5EF4-FFF2-40B4-BE49-F238E27FC236}">
                <a16:creationId xmlns:a16="http://schemas.microsoft.com/office/drawing/2014/main" id="{FE5A13CC-41AD-B8D9-9E1B-73CEF87EF736}"/>
              </a:ext>
            </a:extLst>
          </p:cNvPr>
          <p:cNvSpPr>
            <a:spLocks noGrp="1"/>
          </p:cNvSpPr>
          <p:nvPr>
            <p:ph type="body" sz="quarter" idx="13" hasCustomPrompt="1"/>
          </p:nvPr>
        </p:nvSpPr>
        <p:spPr>
          <a:xfrm>
            <a:off x="1342650" y="4184148"/>
            <a:ext cx="5122488" cy="423152"/>
          </a:xfrm>
          <a:prstGeom prst="rect">
            <a:avLst/>
          </a:prstGeom>
        </p:spPr>
        <p:txBody>
          <a:bodyPr lIns="0" tIns="0" rIns="0" bIns="0" anchor="b"/>
          <a:lstStyle>
            <a:lvl1pPr marL="0" indent="0">
              <a:lnSpc>
                <a:spcPct val="100000"/>
              </a:lnSpc>
              <a:buFontTx/>
              <a:buNone/>
              <a:defRPr sz="15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First name, Last name</a:t>
            </a:r>
          </a:p>
        </p:txBody>
      </p:sp>
      <p:sp>
        <p:nvSpPr>
          <p:cNvPr id="16" name="Text Placeholder 20">
            <a:extLst>
              <a:ext uri="{FF2B5EF4-FFF2-40B4-BE49-F238E27FC236}">
                <a16:creationId xmlns:a16="http://schemas.microsoft.com/office/drawing/2014/main" id="{3128669A-EC9C-6B64-81BD-C3297B926353}"/>
              </a:ext>
            </a:extLst>
          </p:cNvPr>
          <p:cNvSpPr>
            <a:spLocks noGrp="1"/>
          </p:cNvSpPr>
          <p:nvPr>
            <p:ph type="body" sz="quarter" idx="14" hasCustomPrompt="1"/>
          </p:nvPr>
        </p:nvSpPr>
        <p:spPr>
          <a:xfrm>
            <a:off x="1342652" y="4685635"/>
            <a:ext cx="5122486" cy="531824"/>
          </a:xfrm>
          <a:prstGeom prst="rect">
            <a:avLst/>
          </a:prstGeom>
        </p:spPr>
        <p:txBody>
          <a:bodyPr lIns="0" tIns="0" rIns="0" bIns="0" anchor="t"/>
          <a:lstStyle>
            <a:lvl1pPr marL="0" indent="0">
              <a:lnSpc>
                <a:spcPct val="100000"/>
              </a:lnSpc>
              <a:spcBef>
                <a:spcPts val="300"/>
              </a:spcBef>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email@nxp.com</a:t>
            </a:r>
          </a:p>
          <a:p>
            <a:pPr lvl="0"/>
            <a:r>
              <a:rPr lang="en-US" dirty="0"/>
              <a:t>+00 000 000</a:t>
            </a:r>
          </a:p>
          <a:p>
            <a:pPr lvl="0"/>
            <a:endParaRPr lang="en-US" dirty="0"/>
          </a:p>
        </p:txBody>
      </p:sp>
      <p:sp>
        <p:nvSpPr>
          <p:cNvPr id="20" name="Text Placeholder 5">
            <a:extLst>
              <a:ext uri="{FF2B5EF4-FFF2-40B4-BE49-F238E27FC236}">
                <a16:creationId xmlns:a16="http://schemas.microsoft.com/office/drawing/2014/main" id="{04C421D2-45C3-344D-F5A9-B20EDBE60D16}"/>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7" name="Title 6">
            <a:extLst>
              <a:ext uri="{FF2B5EF4-FFF2-40B4-BE49-F238E27FC236}">
                <a16:creationId xmlns:a16="http://schemas.microsoft.com/office/drawing/2014/main" id="{0407169C-F128-91C7-AC49-586C9613B8BF}"/>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Get in touch</a:t>
            </a:r>
          </a:p>
        </p:txBody>
      </p:sp>
      <p:grpSp>
        <p:nvGrpSpPr>
          <p:cNvPr id="3" name="Group 2">
            <a:extLst>
              <a:ext uri="{FF2B5EF4-FFF2-40B4-BE49-F238E27FC236}">
                <a16:creationId xmlns:a16="http://schemas.microsoft.com/office/drawing/2014/main" id="{EAEF5EDE-2021-9571-F58B-D3AF5A979807}"/>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05109736-310E-A974-DDC5-8F49907B166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0" name="Freeform: Shape 9">
              <a:extLst>
                <a:ext uri="{FF2B5EF4-FFF2-40B4-BE49-F238E27FC236}">
                  <a16:creationId xmlns:a16="http://schemas.microsoft.com/office/drawing/2014/main" id="{EF7413E9-6D3A-96D8-051C-13A354A5AA1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1" name="Freeform: Shape 10">
              <a:extLst>
                <a:ext uri="{FF2B5EF4-FFF2-40B4-BE49-F238E27FC236}">
                  <a16:creationId xmlns:a16="http://schemas.microsoft.com/office/drawing/2014/main" id="{2D78B0F1-E317-7DC9-E5B0-502657A7FAD0}"/>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1599755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91696F-04D1-9B06-1237-744CE5322B65}"/>
              </a:ext>
            </a:extLst>
          </p:cNvPr>
          <p:cNvGrpSpPr/>
          <p:nvPr userDrawn="1"/>
        </p:nvGrpSpPr>
        <p:grpSpPr>
          <a:xfrm>
            <a:off x="1329004" y="2629430"/>
            <a:ext cx="2894619" cy="979228"/>
            <a:chOff x="532238" y="532263"/>
            <a:chExt cx="1522954" cy="515204"/>
          </a:xfrm>
        </p:grpSpPr>
        <p:sp>
          <p:nvSpPr>
            <p:cNvPr id="4" name="Freeform: Shape 3">
              <a:extLst>
                <a:ext uri="{FF2B5EF4-FFF2-40B4-BE49-F238E27FC236}">
                  <a16:creationId xmlns:a16="http://schemas.microsoft.com/office/drawing/2014/main" id="{012B66B9-7611-B714-8794-C580ADF153EF}"/>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5" name="Freeform: Shape 4">
              <a:extLst>
                <a:ext uri="{FF2B5EF4-FFF2-40B4-BE49-F238E27FC236}">
                  <a16:creationId xmlns:a16="http://schemas.microsoft.com/office/drawing/2014/main" id="{CBB59CCC-1A5B-6EE8-1831-4D7D0F91EA95}"/>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8" name="Freeform: Shape 7">
              <a:extLst>
                <a:ext uri="{FF2B5EF4-FFF2-40B4-BE49-F238E27FC236}">
                  <a16:creationId xmlns:a16="http://schemas.microsoft.com/office/drawing/2014/main" id="{40A97240-CCE8-5488-76AC-CF0E9B0356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Tree>
    <p:extLst>
      <p:ext uri="{BB962C8B-B14F-4D97-AF65-F5344CB8AC3E}">
        <p14:creationId xmlns:p14="http://schemas.microsoft.com/office/powerpoint/2010/main" val="4463532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grpSp>
        <p:nvGrpSpPr>
          <p:cNvPr id="6" name="Group 5">
            <a:extLst>
              <a:ext uri="{FF2B5EF4-FFF2-40B4-BE49-F238E27FC236}">
                <a16:creationId xmlns:a16="http://schemas.microsoft.com/office/drawing/2014/main" id="{E5FAFE7F-AEF0-56AE-7B4A-483342818015}"/>
              </a:ext>
            </a:extLst>
          </p:cNvPr>
          <p:cNvGrpSpPr/>
          <p:nvPr userDrawn="1"/>
        </p:nvGrpSpPr>
        <p:grpSpPr>
          <a:xfrm>
            <a:off x="1329004" y="2629430"/>
            <a:ext cx="2894619" cy="979228"/>
            <a:chOff x="532238" y="532263"/>
            <a:chExt cx="1522954" cy="515204"/>
          </a:xfrm>
        </p:grpSpPr>
        <p:sp>
          <p:nvSpPr>
            <p:cNvPr id="7" name="Freeform: Shape 6">
              <a:extLst>
                <a:ext uri="{FF2B5EF4-FFF2-40B4-BE49-F238E27FC236}">
                  <a16:creationId xmlns:a16="http://schemas.microsoft.com/office/drawing/2014/main" id="{AD955D61-89AD-68BF-11BE-DC3C64CA2E04}"/>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9" name="Freeform: Shape 8">
              <a:extLst>
                <a:ext uri="{FF2B5EF4-FFF2-40B4-BE49-F238E27FC236}">
                  <a16:creationId xmlns:a16="http://schemas.microsoft.com/office/drawing/2014/main" id="{D3D381AC-9A91-27C3-372C-83904DA3EC10}"/>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1" name="Freeform: Shape 10">
              <a:extLst>
                <a:ext uri="{FF2B5EF4-FFF2-40B4-BE49-F238E27FC236}">
                  <a16:creationId xmlns:a16="http://schemas.microsoft.com/office/drawing/2014/main" id="{C86545B6-1A77-CD99-D604-0CBE2C8A50BC}"/>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96112433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6" name="Graphic 5">
            <a:extLst>
              <a:ext uri="{FF2B5EF4-FFF2-40B4-BE49-F238E27FC236}">
                <a16:creationId xmlns:a16="http://schemas.microsoft.com/office/drawing/2014/main" id="{7BFC53D2-8727-FD2F-9289-80F46C06BE35}"/>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4908" y="2138455"/>
            <a:ext cx="6702533" cy="1965960"/>
          </a:xfrm>
          <a:prstGeom prst="rect">
            <a:avLst/>
          </a:prstGeom>
        </p:spPr>
      </p:pic>
    </p:spTree>
    <p:extLst>
      <p:ext uri="{BB962C8B-B14F-4D97-AF65-F5344CB8AC3E}">
        <p14:creationId xmlns:p14="http://schemas.microsoft.com/office/powerpoint/2010/main" val="1055675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7E304-5434-443E-1E5A-68E18069E8C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11" name="Text Placeholder 5">
            <a:extLst>
              <a:ext uri="{FF2B5EF4-FFF2-40B4-BE49-F238E27FC236}">
                <a16:creationId xmlns:a16="http://schemas.microsoft.com/office/drawing/2014/main" id="{8A8611E8-2A99-51CF-0406-11504A28D820}"/>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01</a:t>
            </a:r>
          </a:p>
        </p:txBody>
      </p:sp>
      <p:sp>
        <p:nvSpPr>
          <p:cNvPr id="12" name="Title 6">
            <a:extLst>
              <a:ext uri="{FF2B5EF4-FFF2-40B4-BE49-F238E27FC236}">
                <a16:creationId xmlns:a16="http://schemas.microsoft.com/office/drawing/2014/main" id="{DD939FD6-7900-9BF1-E007-980EAA410D8D}"/>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13" name="Text Placeholder 5">
            <a:extLst>
              <a:ext uri="{FF2B5EF4-FFF2-40B4-BE49-F238E27FC236}">
                <a16:creationId xmlns:a16="http://schemas.microsoft.com/office/drawing/2014/main" id="{8F625206-8EC0-F346-26E8-1D3C64F07051}"/>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Tree>
    <p:extLst>
      <p:ext uri="{BB962C8B-B14F-4D97-AF65-F5344CB8AC3E}">
        <p14:creationId xmlns:p14="http://schemas.microsoft.com/office/powerpoint/2010/main" val="177263580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6F4DAE-6FA9-F587-560D-0669A5EC086F}"/>
              </a:ext>
            </a:extLst>
          </p:cNvPr>
          <p:cNvSpPr/>
          <p:nvPr userDrawn="1"/>
        </p:nvSpPr>
        <p:spPr>
          <a:xfrm>
            <a:off x="5749636" y="0"/>
            <a:ext cx="6442364"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8" name="Text Placeholder 5">
            <a:extLst>
              <a:ext uri="{FF2B5EF4-FFF2-40B4-BE49-F238E27FC236}">
                <a16:creationId xmlns:a16="http://schemas.microsoft.com/office/drawing/2014/main" id="{D9616F50-FFFA-28DD-FAAC-BFE320B809C8}"/>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02</a:t>
            </a:r>
          </a:p>
        </p:txBody>
      </p:sp>
      <p:sp>
        <p:nvSpPr>
          <p:cNvPr id="9" name="Title 6">
            <a:extLst>
              <a:ext uri="{FF2B5EF4-FFF2-40B4-BE49-F238E27FC236}">
                <a16:creationId xmlns:a16="http://schemas.microsoft.com/office/drawing/2014/main" id="{7AFE2D78-CAEC-0B0E-1654-64661C5FBC81}"/>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10" name="Text Placeholder 5">
            <a:extLst>
              <a:ext uri="{FF2B5EF4-FFF2-40B4-BE49-F238E27FC236}">
                <a16:creationId xmlns:a16="http://schemas.microsoft.com/office/drawing/2014/main" id="{B266D53C-CFF6-8F3E-0319-03AABB6E579F}"/>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Tree>
    <p:extLst>
      <p:ext uri="{BB962C8B-B14F-4D97-AF65-F5344CB8AC3E}">
        <p14:creationId xmlns:p14="http://schemas.microsoft.com/office/powerpoint/2010/main" val="252478036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2" name="Footer Placeholder 7">
            <a:extLst>
              <a:ext uri="{FF2B5EF4-FFF2-40B4-BE49-F238E27FC236}">
                <a16:creationId xmlns:a16="http://schemas.microsoft.com/office/drawing/2014/main" id="{5639739A-31D0-FE65-C933-0C49124C4BE9}"/>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61418564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3" name="Footer Placeholder 7">
            <a:extLst>
              <a:ext uri="{FF2B5EF4-FFF2-40B4-BE49-F238E27FC236}">
                <a16:creationId xmlns:a16="http://schemas.microsoft.com/office/drawing/2014/main" id="{3B4A12A3-E68B-B5F9-ECD4-384E6D7D581B}"/>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15027411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First line title of slide goes here</a:t>
            </a:r>
          </a:p>
        </p:txBody>
      </p:sp>
      <p:sp>
        <p:nvSpPr>
          <p:cNvPr id="4" name="Footer Placeholder 7">
            <a:extLst>
              <a:ext uri="{FF2B5EF4-FFF2-40B4-BE49-F238E27FC236}">
                <a16:creationId xmlns:a16="http://schemas.microsoft.com/office/drawing/2014/main" id="{EAF38828-6081-4C3A-2DD3-B22FC328054E}"/>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704677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4" name="Footer Placeholder 7">
            <a:extLst>
              <a:ext uri="{FF2B5EF4-FFF2-40B4-BE49-F238E27FC236}">
                <a16:creationId xmlns:a16="http://schemas.microsoft.com/office/drawing/2014/main" id="{2A855893-2639-83FD-38A0-E8FDCF1A6AE2}"/>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77333806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CB64443A-120A-C698-0B12-196C4D589880}"/>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25899318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5999"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8" name="Text Placeholder 14">
            <a:extLst>
              <a:ext uri="{FF2B5EF4-FFF2-40B4-BE49-F238E27FC236}">
                <a16:creationId xmlns:a16="http://schemas.microsoft.com/office/drawing/2014/main" id="{DB2D6F07-9B0E-549D-BBFE-AA93E1F032D0}"/>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9" name="Title 4">
            <a:extLst>
              <a:ext uri="{FF2B5EF4-FFF2-40B4-BE49-F238E27FC236}">
                <a16:creationId xmlns:a16="http://schemas.microsoft.com/office/drawing/2014/main" id="{1FFD9AB6-FF46-01F9-652C-2D9FC9D156BF}"/>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dirty="0"/>
              <a:t>Agenda</a:t>
            </a:r>
          </a:p>
        </p:txBody>
      </p:sp>
      <p:sp>
        <p:nvSpPr>
          <p:cNvPr id="11" name="Text Placeholder 7">
            <a:extLst>
              <a:ext uri="{FF2B5EF4-FFF2-40B4-BE49-F238E27FC236}">
                <a16:creationId xmlns:a16="http://schemas.microsoft.com/office/drawing/2014/main" id="{1228EF09-8E57-C2CC-B793-565FED72C0DA}"/>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dirty="0"/>
              <a:t>First line item here</a:t>
            </a:r>
          </a:p>
          <a:p>
            <a:r>
              <a:rPr lang="en-US" dirty="0"/>
              <a:t>Second line item here</a:t>
            </a:r>
          </a:p>
          <a:p>
            <a:r>
              <a:rPr lang="en-US" dirty="0"/>
              <a:t>Third line item here</a:t>
            </a:r>
          </a:p>
          <a:p>
            <a:r>
              <a:rPr lang="en-US" dirty="0"/>
              <a:t>Fourth line item here</a:t>
            </a:r>
          </a:p>
          <a:p>
            <a:r>
              <a:rPr lang="en-US" dirty="0"/>
              <a:t>Fifth line item here</a:t>
            </a:r>
          </a:p>
          <a:p>
            <a:r>
              <a:rPr lang="en-US" dirty="0"/>
              <a:t>Sixth line item here</a:t>
            </a:r>
          </a:p>
        </p:txBody>
      </p:sp>
      <p:sp>
        <p:nvSpPr>
          <p:cNvPr id="13" name="Text Placeholder 5">
            <a:extLst>
              <a:ext uri="{FF2B5EF4-FFF2-40B4-BE49-F238E27FC236}">
                <a16:creationId xmlns:a16="http://schemas.microsoft.com/office/drawing/2014/main" id="{026CF5C1-649B-88BF-6A75-227309B989C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4" name="Text Placeholder 5">
            <a:extLst>
              <a:ext uri="{FF2B5EF4-FFF2-40B4-BE49-F238E27FC236}">
                <a16:creationId xmlns:a16="http://schemas.microsoft.com/office/drawing/2014/main" id="{CA99A06D-BAB2-8CCE-BFE3-23F117AD327D}"/>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
        <p:nvSpPr>
          <p:cNvPr id="15" name="Rectangle: Rounded Corners 14">
            <a:extLst>
              <a:ext uri="{FF2B5EF4-FFF2-40B4-BE49-F238E27FC236}">
                <a16:creationId xmlns:a16="http://schemas.microsoft.com/office/drawing/2014/main" id="{2DBCD6A5-3544-1C5F-3D4D-230ED5EF936C}"/>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6"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Tree>
    <p:extLst>
      <p:ext uri="{BB962C8B-B14F-4D97-AF65-F5344CB8AC3E}">
        <p14:creationId xmlns:p14="http://schemas.microsoft.com/office/powerpoint/2010/main" val="40213849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C5309F-0EB8-12D7-C5F0-0B3DD3A087E9}"/>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dirty="0"/>
              <a:t>Title of slide goes here</a:t>
            </a:r>
          </a:p>
        </p:txBody>
      </p:sp>
      <p:sp>
        <p:nvSpPr>
          <p:cNvPr id="3" name="Text Placeholder 7">
            <a:extLst>
              <a:ext uri="{FF2B5EF4-FFF2-40B4-BE49-F238E27FC236}">
                <a16:creationId xmlns:a16="http://schemas.microsoft.com/office/drawing/2014/main" id="{59757A7F-A06F-BD29-B262-6E60E244B09B}"/>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7">
            <a:extLst>
              <a:ext uri="{FF2B5EF4-FFF2-40B4-BE49-F238E27FC236}">
                <a16:creationId xmlns:a16="http://schemas.microsoft.com/office/drawing/2014/main" id="{830F607D-A85B-7100-34BB-D854B9E85D3C}"/>
              </a:ext>
            </a:extLst>
          </p:cNvPr>
          <p:cNvSpPr>
            <a:spLocks noGrp="1"/>
          </p:cNvSpPr>
          <p:nvPr>
            <p:ph type="body" sz="quarter" idx="15" hasCustomPrompt="1"/>
          </p:nvPr>
        </p:nvSpPr>
        <p:spPr>
          <a:xfrm>
            <a:off x="37941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6" name="Text Placeholder 7">
            <a:extLst>
              <a:ext uri="{FF2B5EF4-FFF2-40B4-BE49-F238E27FC236}">
                <a16:creationId xmlns:a16="http://schemas.microsoft.com/office/drawing/2014/main" id="{255DF262-18AB-6874-1D10-A93587E94B36}"/>
              </a:ext>
            </a:extLst>
          </p:cNvPr>
          <p:cNvSpPr>
            <a:spLocks noGrp="1"/>
          </p:cNvSpPr>
          <p:nvPr>
            <p:ph type="body" sz="quarter" idx="16" hasCustomPrompt="1"/>
          </p:nvPr>
        </p:nvSpPr>
        <p:spPr>
          <a:xfrm>
            <a:off x="421989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7" name="Text Placeholder 7">
            <a:extLst>
              <a:ext uri="{FF2B5EF4-FFF2-40B4-BE49-F238E27FC236}">
                <a16:creationId xmlns:a16="http://schemas.microsoft.com/office/drawing/2014/main" id="{642AF305-B078-622A-386E-B7208B044456}"/>
              </a:ext>
            </a:extLst>
          </p:cNvPr>
          <p:cNvSpPr>
            <a:spLocks noGrp="1"/>
          </p:cNvSpPr>
          <p:nvPr>
            <p:ph type="body" sz="quarter" idx="17" hasCustomPrompt="1"/>
          </p:nvPr>
        </p:nvSpPr>
        <p:spPr>
          <a:xfrm>
            <a:off x="8060369" y="1121135"/>
            <a:ext cx="3751526"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9" name="Text Placeholder 7">
            <a:extLst>
              <a:ext uri="{FF2B5EF4-FFF2-40B4-BE49-F238E27FC236}">
                <a16:creationId xmlns:a16="http://schemas.microsoft.com/office/drawing/2014/main" id="{B6F36683-D877-58F5-F47A-1992BE7489F0}"/>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a:extLst>
              <a:ext uri="{FF2B5EF4-FFF2-40B4-BE49-F238E27FC236}">
                <a16:creationId xmlns:a16="http://schemas.microsoft.com/office/drawing/2014/main" id="{9BD7C3C5-FB5F-DD84-5D21-842EBC55A8EE}"/>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7">
            <a:extLst>
              <a:ext uri="{FF2B5EF4-FFF2-40B4-BE49-F238E27FC236}">
                <a16:creationId xmlns:a16="http://schemas.microsoft.com/office/drawing/2014/main" id="{86BDD1E7-6359-07B6-A6A3-4F56BC2F434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46224303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123875507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E305DC-0F8F-0D07-0119-6D6146541934}"/>
              </a:ext>
            </a:extLst>
          </p:cNvPr>
          <p:cNvSpPr/>
          <p:nvPr userDrawn="1"/>
        </p:nvSpPr>
        <p:spPr>
          <a:xfrm>
            <a:off x="5749925" y="0"/>
            <a:ext cx="64420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3" name="Text Placeholder 14">
            <a:extLst>
              <a:ext uri="{FF2B5EF4-FFF2-40B4-BE49-F238E27FC236}">
                <a16:creationId xmlns:a16="http://schemas.microsoft.com/office/drawing/2014/main" id="{0D007F8A-9F07-EC1B-CBDC-4AC0B31CF4D0}"/>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8" name="Text Placeholder 14">
            <a:extLst>
              <a:ext uri="{FF2B5EF4-FFF2-40B4-BE49-F238E27FC236}">
                <a16:creationId xmlns:a16="http://schemas.microsoft.com/office/drawing/2014/main" id="{C878F7B6-F89E-2106-EE45-FAF6654634B7}"/>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9" name="Text Placeholder 5">
            <a:extLst>
              <a:ext uri="{FF2B5EF4-FFF2-40B4-BE49-F238E27FC236}">
                <a16:creationId xmlns:a16="http://schemas.microsoft.com/office/drawing/2014/main" id="{17DC2AB5-EB2D-A40E-EB58-C9E35D99D3EC}"/>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architect</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 </a:t>
            </a:r>
            <a:r>
              <a:rPr lang="en-US" dirty="0" err="1"/>
              <a:t>aspernatur</a:t>
            </a:r>
            <a:endParaRPr lang="en-US" dirty="0"/>
          </a:p>
        </p:txBody>
      </p:sp>
      <p:sp>
        <p:nvSpPr>
          <p:cNvPr id="10" name="Title 2">
            <a:extLst>
              <a:ext uri="{FF2B5EF4-FFF2-40B4-BE49-F238E27FC236}">
                <a16:creationId xmlns:a16="http://schemas.microsoft.com/office/drawing/2014/main" id="{57809B83-6C93-C9EF-7A62-25E509BC8966}"/>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dirty="0"/>
              <a:t>Slide title goes here over multiple lines if required</a:t>
            </a:r>
          </a:p>
        </p:txBody>
      </p:sp>
      <p:sp>
        <p:nvSpPr>
          <p:cNvPr id="13"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4"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69251" y="0"/>
            <a:ext cx="3222749"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5"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69251" y="3429000"/>
            <a:ext cx="3222749"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6"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4" name="Footer Placeholder 7">
            <a:extLst>
              <a:ext uri="{FF2B5EF4-FFF2-40B4-BE49-F238E27FC236}">
                <a16:creationId xmlns:a16="http://schemas.microsoft.com/office/drawing/2014/main" id="{2D12CC19-50A2-A36F-6422-E9BE131E8231}"/>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9682502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2E06AA-C604-B254-0548-842563B995CE}"/>
              </a:ext>
            </a:extLst>
          </p:cNvPr>
          <p:cNvSpPr/>
          <p:nvPr userDrawn="1"/>
        </p:nvSpPr>
        <p:spPr>
          <a:xfrm>
            <a:off x="3476624"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7"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2">
                    <a:lumMod val="25000"/>
                    <a:lumOff val="75000"/>
                  </a:schemeClr>
                </a:solidFill>
                <a:latin typeface="Poppins SemiBold" pitchFamily="2" charset="77"/>
                <a:cs typeface="Poppins SemiBold" pitchFamily="2" charset="77"/>
              </a:rPr>
              <a:t>|  NXP  |  </a:t>
            </a:r>
            <a:r>
              <a:rPr lang="en-GB" dirty="0">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dirty="0">
              <a:solidFill>
                <a:schemeClr val="tx2">
                  <a:lumMod val="25000"/>
                  <a:lumOff val="75000"/>
                </a:schemeClr>
              </a:solidFill>
              <a:latin typeface="Poppins" panose="00000500000000000000" pitchFamily="2" charset="0"/>
              <a:cs typeface="Poppins" panose="00000500000000000000" pitchFamily="2" charset="0"/>
            </a:endParaRPr>
          </a:p>
        </p:txBody>
      </p:sp>
      <p:sp>
        <p:nvSpPr>
          <p:cNvPr id="10" name="Text Placeholder 5">
            <a:extLst>
              <a:ext uri="{FF2B5EF4-FFF2-40B4-BE49-F238E27FC236}">
                <a16:creationId xmlns:a16="http://schemas.microsoft.com/office/drawing/2014/main" id="{40CA601A-B2F8-3621-C7A6-74F05BD40AA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accusantik</a:t>
            </a:r>
            <a:endParaRPr lang="en-US" dirty="0"/>
          </a:p>
        </p:txBody>
      </p:sp>
      <p:sp>
        <p:nvSpPr>
          <p:cNvPr id="11" name="Title 4">
            <a:extLst>
              <a:ext uri="{FF2B5EF4-FFF2-40B4-BE49-F238E27FC236}">
                <a16:creationId xmlns:a16="http://schemas.microsoft.com/office/drawing/2014/main" id="{2861F4E7-707B-6EAB-0166-7454836856C5}"/>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dirty="0"/>
              <a:t>Slide title here over multiple lines if required</a:t>
            </a:r>
          </a:p>
        </p:txBody>
      </p:sp>
      <p:sp>
        <p:nvSpPr>
          <p:cNvPr id="3" name="Text Placeholder 14">
            <a:extLst>
              <a:ext uri="{FF2B5EF4-FFF2-40B4-BE49-F238E27FC236}">
                <a16:creationId xmlns:a16="http://schemas.microsoft.com/office/drawing/2014/main" id="{D3F8D3E6-BB80-8FF2-511F-2702C5F3F090}"/>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Tree>
    <p:extLst>
      <p:ext uri="{BB962C8B-B14F-4D97-AF65-F5344CB8AC3E}">
        <p14:creationId xmlns:p14="http://schemas.microsoft.com/office/powerpoint/2010/main" val="30620335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0248DE-1B33-702A-19EE-36BD47456B0A}"/>
              </a:ext>
            </a:extLst>
          </p:cNvPr>
          <p:cNvSpPr/>
          <p:nvPr userDrawn="1"/>
        </p:nvSpPr>
        <p:spPr>
          <a:xfrm>
            <a:off x="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2"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Text Placeholder 14">
            <a:extLst>
              <a:ext uri="{FF2B5EF4-FFF2-40B4-BE49-F238E27FC236}">
                <a16:creationId xmlns:a16="http://schemas.microsoft.com/office/drawing/2014/main" id="{D72AC6E4-E155-A422-F772-AF6A8D3DED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bg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3" name="Text Placeholder 14">
            <a:extLst>
              <a:ext uri="{FF2B5EF4-FFF2-40B4-BE49-F238E27FC236}">
                <a16:creationId xmlns:a16="http://schemas.microsoft.com/office/drawing/2014/main" id="{A353F30A-956E-6F05-EF51-ED2E85383C1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bg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8" name="Text Placeholder 5">
            <a:extLst>
              <a:ext uri="{FF2B5EF4-FFF2-40B4-BE49-F238E27FC236}">
                <a16:creationId xmlns:a16="http://schemas.microsoft.com/office/drawing/2014/main" id="{F694BF05-4B90-51C7-13D2-008DB91101CE}"/>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endParaRPr lang="en-US" dirty="0"/>
          </a:p>
        </p:txBody>
      </p:sp>
      <p:sp>
        <p:nvSpPr>
          <p:cNvPr id="9" name="Title 4">
            <a:extLst>
              <a:ext uri="{FF2B5EF4-FFF2-40B4-BE49-F238E27FC236}">
                <a16:creationId xmlns:a16="http://schemas.microsoft.com/office/drawing/2014/main" id="{70B93A6B-D323-B374-BBF9-45B3A349CDEC}"/>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
        <p:nvSpPr>
          <p:cNvPr id="7" name="Text Placeholder 5">
            <a:extLst>
              <a:ext uri="{FF2B5EF4-FFF2-40B4-BE49-F238E27FC236}">
                <a16:creationId xmlns:a16="http://schemas.microsoft.com/office/drawing/2014/main" id="{469555E3-3700-CDC2-01FE-CDE5F1EF916E}"/>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5DDC0077-BAD4-0229-4E1A-2E7B4B30A6D0}"/>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9215256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C6999-857C-3B9C-1BA1-40386C14E843}"/>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9" name="Text Placeholder 14">
            <a:extLst>
              <a:ext uri="{FF2B5EF4-FFF2-40B4-BE49-F238E27FC236}">
                <a16:creationId xmlns:a16="http://schemas.microsoft.com/office/drawing/2014/main" id="{FF4B8D96-22BA-0C1F-5162-2AC5105DDF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10" name="Text Placeholder 14">
            <a:extLst>
              <a:ext uri="{FF2B5EF4-FFF2-40B4-BE49-F238E27FC236}">
                <a16:creationId xmlns:a16="http://schemas.microsoft.com/office/drawing/2014/main" id="{AE087739-C541-8865-EA98-5C2F15B5C0FC}"/>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1" name="Text Placeholder 5">
            <a:extLst>
              <a:ext uri="{FF2B5EF4-FFF2-40B4-BE49-F238E27FC236}">
                <a16:creationId xmlns:a16="http://schemas.microsoft.com/office/drawing/2014/main" id="{418DDFC6-3BD8-E99E-B3E1-EEF133BD7088}"/>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12" name="Title 4">
            <a:extLst>
              <a:ext uri="{FF2B5EF4-FFF2-40B4-BE49-F238E27FC236}">
                <a16:creationId xmlns:a16="http://schemas.microsoft.com/office/drawing/2014/main" id="{D14FD709-AB27-B41E-E4BB-293B59377388}"/>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
        <p:nvSpPr>
          <p:cNvPr id="19"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Footer Placeholder 7">
            <a:extLst>
              <a:ext uri="{FF2B5EF4-FFF2-40B4-BE49-F238E27FC236}">
                <a16:creationId xmlns:a16="http://schemas.microsoft.com/office/drawing/2014/main" id="{3AF60DD6-FFC3-0965-E53C-A4DA6584391C}"/>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051731873"/>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7" name="Text Placeholder 14">
            <a:extLst>
              <a:ext uri="{FF2B5EF4-FFF2-40B4-BE49-F238E27FC236}">
                <a16:creationId xmlns:a16="http://schemas.microsoft.com/office/drawing/2014/main" id="{16209300-539C-8152-5982-7DA48EAEC088}"/>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8" name="Text Placeholder 14">
            <a:extLst>
              <a:ext uri="{FF2B5EF4-FFF2-40B4-BE49-F238E27FC236}">
                <a16:creationId xmlns:a16="http://schemas.microsoft.com/office/drawing/2014/main" id="{358361DA-1C1F-7622-FED8-6465D492B71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9" name="Text Placeholder 5">
            <a:extLst>
              <a:ext uri="{FF2B5EF4-FFF2-40B4-BE49-F238E27FC236}">
                <a16:creationId xmlns:a16="http://schemas.microsoft.com/office/drawing/2014/main" id="{7A473332-A069-A755-63D0-8559BB4E5DB6}"/>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10" name="Title 4">
            <a:extLst>
              <a:ext uri="{FF2B5EF4-FFF2-40B4-BE49-F238E27FC236}">
                <a16:creationId xmlns:a16="http://schemas.microsoft.com/office/drawing/2014/main" id="{46245C49-A606-4225-6F82-7EA58D2F64C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Tree>
    <p:extLst>
      <p:ext uri="{BB962C8B-B14F-4D97-AF65-F5344CB8AC3E}">
        <p14:creationId xmlns:p14="http://schemas.microsoft.com/office/powerpoint/2010/main" val="3405484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20FAEFE-DCEA-C11E-9CD8-5BAE7ECD0A84}"/>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2023"/>
            <a:ext cx="6078373" cy="2294813"/>
          </a:xfrm>
          <a:prstGeom prst="rect">
            <a:avLst/>
          </a:prstGeom>
          <a:solidFill>
            <a:schemeClr val="bg2">
              <a:lumMod val="25000"/>
              <a:lumOff val="75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9" name="Text Placeholder 14">
            <a:extLst>
              <a:ext uri="{FF2B5EF4-FFF2-40B4-BE49-F238E27FC236}">
                <a16:creationId xmlns:a16="http://schemas.microsoft.com/office/drawing/2014/main" id="{DD790FE4-BFEC-9756-BEB4-6B96B0DF6EEE}"/>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11" name="Text Placeholder 14">
            <a:extLst>
              <a:ext uri="{FF2B5EF4-FFF2-40B4-BE49-F238E27FC236}">
                <a16:creationId xmlns:a16="http://schemas.microsoft.com/office/drawing/2014/main" id="{E2FD68F5-B296-0C2B-59DB-54BBD7D001C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5" name="Title 4">
            <a:extLst>
              <a:ext uri="{FF2B5EF4-FFF2-40B4-BE49-F238E27FC236}">
                <a16:creationId xmlns:a16="http://schemas.microsoft.com/office/drawing/2014/main" id="{B3D111EC-D128-EB01-30D0-3F5DA8E36287}"/>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16" name="Text Placeholder 7">
            <a:extLst>
              <a:ext uri="{FF2B5EF4-FFF2-40B4-BE49-F238E27FC236}">
                <a16:creationId xmlns:a16="http://schemas.microsoft.com/office/drawing/2014/main" id="{0595F731-0F02-28C1-AF72-7799DA7D7257}"/>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3140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990E8F-3F86-019E-7259-C5DF5D006B8A}"/>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Text Placeholder 14">
            <a:extLst>
              <a:ext uri="{FF2B5EF4-FFF2-40B4-BE49-F238E27FC236}">
                <a16:creationId xmlns:a16="http://schemas.microsoft.com/office/drawing/2014/main" id="{536B57A2-10F0-6C44-3C29-83B0D55775EF}"/>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6" name="Text Placeholder 14">
            <a:extLst>
              <a:ext uri="{FF2B5EF4-FFF2-40B4-BE49-F238E27FC236}">
                <a16:creationId xmlns:a16="http://schemas.microsoft.com/office/drawing/2014/main" id="{CEAE77CD-9E4A-7D74-E4B4-4AD390F68B0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2" name="Title 4">
            <a:extLst>
              <a:ext uri="{FF2B5EF4-FFF2-40B4-BE49-F238E27FC236}">
                <a16:creationId xmlns:a16="http://schemas.microsoft.com/office/drawing/2014/main" id="{56EFC393-F3E0-61E8-169E-22AB3A81B1E0}"/>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13" name="Text Placeholder 5">
            <a:extLst>
              <a:ext uri="{FF2B5EF4-FFF2-40B4-BE49-F238E27FC236}">
                <a16:creationId xmlns:a16="http://schemas.microsoft.com/office/drawing/2014/main" id="{0D3881B2-2CB5-BFB7-3D69-DB30616B86C6}"/>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
        <p:nvSpPr>
          <p:cNvPr id="14" name="Text Placeholder 5">
            <a:extLst>
              <a:ext uri="{FF2B5EF4-FFF2-40B4-BE49-F238E27FC236}">
                <a16:creationId xmlns:a16="http://schemas.microsoft.com/office/drawing/2014/main" id="{F90AB17C-2820-B52E-E6A5-744B267555B7}"/>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Tree>
    <p:extLst>
      <p:ext uri="{BB962C8B-B14F-4D97-AF65-F5344CB8AC3E}">
        <p14:creationId xmlns:p14="http://schemas.microsoft.com/office/powerpoint/2010/main" val="12048370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chart dark">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tx1"/>
                </a:solidFill>
                <a:latin typeface="Poppins" panose="00000500000000000000" pitchFamily="2" charset="0"/>
                <a:cs typeface="Poppins" panose="00000500000000000000" pitchFamily="2" charset="0"/>
              </a:defRPr>
            </a:lvl1pPr>
          </a:lstStyle>
          <a:p>
            <a:r>
              <a:rPr lang="en-US" dirty="0"/>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2" name="Footer Placeholder 7">
            <a:extLst>
              <a:ext uri="{FF2B5EF4-FFF2-40B4-BE49-F238E27FC236}">
                <a16:creationId xmlns:a16="http://schemas.microsoft.com/office/drawing/2014/main" id="{2FF29363-7825-3F5A-BEA2-C9B0A9230A3A}"/>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15861515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EB4605-05A5-FFF7-6BEB-8F2A1CCAFFA1}"/>
              </a:ext>
            </a:extLst>
          </p:cNvPr>
          <p:cNvSpPr/>
          <p:nvPr userDrawn="1"/>
        </p:nvSpPr>
        <p:spPr>
          <a:xfrm>
            <a:off x="609600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6096000" y="-1"/>
            <a:ext cx="6096000" cy="6858001"/>
          </a:xfrm>
          <a:prstGeom prst="rect">
            <a:avLst/>
          </a:prstGeom>
          <a:solidFill>
            <a:schemeClr val="bg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solidFill>
                <a:schemeClr val="bg1"/>
              </a:solidFill>
              <a:latin typeface="Poppins SemiBold" panose="00000700000000000000" pitchFamily="2" charset="0"/>
              <a:cs typeface="Poppins SemiBold" panose="00000700000000000000" pitchFamily="2" charset="0"/>
            </a:endParaRP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dirty="0"/>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4" name="Footer Placeholder 7">
            <a:extLst>
              <a:ext uri="{FF2B5EF4-FFF2-40B4-BE49-F238E27FC236}">
                <a16:creationId xmlns:a16="http://schemas.microsoft.com/office/drawing/2014/main" id="{AAB0D92D-86F3-7AF3-45BC-19114C142CEF}"/>
              </a:ext>
            </a:extLst>
          </p:cNvPr>
          <p:cNvSpPr>
            <a:spLocks noGrp="1"/>
          </p:cNvSpPr>
          <p:nvPr>
            <p:ph type="ftr" sz="quarter" idx="3"/>
          </p:nvPr>
        </p:nvSpPr>
        <p:spPr>
          <a:xfrm>
            <a:off x="1842447" y="6229255"/>
            <a:ext cx="3606401"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9276650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23876A-96D1-F0AE-F0F2-8AF6DB2F3681}"/>
              </a:ext>
            </a:extLst>
          </p:cNvPr>
          <p:cNvSpPr/>
          <p:nvPr userDrawn="1"/>
        </p:nvSpPr>
        <p:spPr>
          <a:xfrm>
            <a:off x="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0" y="-1"/>
            <a:ext cx="6096000" cy="6858001"/>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6" name="Text Placeholder 5">
            <a:extLst>
              <a:ext uri="{FF2B5EF4-FFF2-40B4-BE49-F238E27FC236}">
                <a16:creationId xmlns:a16="http://schemas.microsoft.com/office/drawing/2014/main" id="{AA829F01-12EB-11E7-CB79-22971CD455C3}"/>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bg1"/>
                </a:solidFill>
                <a:latin typeface="Poppins SemiBold" pitchFamily="2" charset="77"/>
                <a:cs typeface="Poppins SemiBold" pitchFamily="2" charset="77"/>
              </a:rPr>
              <a:t>|  NXP  |  </a:t>
            </a:r>
            <a:r>
              <a:rPr lang="en-GB" dirty="0">
                <a:solidFill>
                  <a:schemeClr val="bg1"/>
                </a:solidFill>
                <a:latin typeface="Poppins" panose="00000500000000000000" pitchFamily="2" charset="0"/>
                <a:cs typeface="Poppins" panose="00000500000000000000" pitchFamily="2" charset="0"/>
              </a:rPr>
              <a:t>Public</a:t>
            </a:r>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bg1"/>
                </a:solidFill>
                <a:latin typeface="Poppins" panose="00000500000000000000" pitchFamily="2" charset="0"/>
                <a:cs typeface="Poppins" panose="00000500000000000000" pitchFamily="2" charset="0"/>
              </a:rPr>
              <a:t>‹#›</a:t>
            </a:fld>
            <a:endParaRPr lang="en-GB" dirty="0">
              <a:solidFill>
                <a:schemeClr val="bg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dirty="0"/>
              <a:t>Click to insert table</a:t>
            </a:r>
          </a:p>
        </p:txBody>
      </p:sp>
      <p:sp>
        <p:nvSpPr>
          <p:cNvPr id="8" name="Text Placeholder 5">
            <a:extLst>
              <a:ext uri="{FF2B5EF4-FFF2-40B4-BE49-F238E27FC236}">
                <a16:creationId xmlns:a16="http://schemas.microsoft.com/office/drawing/2014/main" id="{3A5EC604-C69A-8891-1B53-E11149E2F5CA}"/>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endParaRPr lang="en-US" dirty="0"/>
          </a:p>
        </p:txBody>
      </p:sp>
      <p:sp>
        <p:nvSpPr>
          <p:cNvPr id="10" name="Title 4">
            <a:extLst>
              <a:ext uri="{FF2B5EF4-FFF2-40B4-BE49-F238E27FC236}">
                <a16:creationId xmlns:a16="http://schemas.microsoft.com/office/drawing/2014/main" id="{0AE43D4D-B5C0-4755-F0CF-B819394BD84F}"/>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3" name="Footer Placeholder 7">
            <a:extLst>
              <a:ext uri="{FF2B5EF4-FFF2-40B4-BE49-F238E27FC236}">
                <a16:creationId xmlns:a16="http://schemas.microsoft.com/office/drawing/2014/main" id="{78E4A644-9CDA-47FD-DDA4-9911AA1D62A3}"/>
              </a:ext>
            </a:extLst>
          </p:cNvPr>
          <p:cNvSpPr>
            <a:spLocks noGrp="1"/>
          </p:cNvSpPr>
          <p:nvPr>
            <p:ph type="ftr" sz="quarter" idx="3"/>
          </p:nvPr>
        </p:nvSpPr>
        <p:spPr>
          <a:xfrm>
            <a:off x="6503988" y="6229255"/>
            <a:ext cx="5059388"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5094831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028A98-A4AF-A265-70EA-A82E35D968BE}"/>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01</a:t>
            </a:r>
          </a:p>
        </p:txBody>
      </p:sp>
      <p:sp>
        <p:nvSpPr>
          <p:cNvPr id="7" name="Text Placeholder 5">
            <a:extLst>
              <a:ext uri="{FF2B5EF4-FFF2-40B4-BE49-F238E27FC236}">
                <a16:creationId xmlns:a16="http://schemas.microsoft.com/office/drawing/2014/main" id="{3AB92F9B-E6FB-0A22-91E7-5E1B2C56C9C5}"/>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88B9B8F1-41B0-48AB-1747-F71A0EC4309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0E513CE2-40F0-F7E4-DA6D-B5D08E6B8B7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3" name="Title 6">
            <a:extLst>
              <a:ext uri="{FF2B5EF4-FFF2-40B4-BE49-F238E27FC236}">
                <a16:creationId xmlns:a16="http://schemas.microsoft.com/office/drawing/2014/main" id="{CEB8687C-1C5D-5DB1-5AE5-7DA6E4DB2942}"/>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2" name="Text Placeholder 5">
            <a:extLst>
              <a:ext uri="{FF2B5EF4-FFF2-40B4-BE49-F238E27FC236}">
                <a16:creationId xmlns:a16="http://schemas.microsoft.com/office/drawing/2014/main" id="{76DBD690-7FE4-A0C7-A98D-0449F9C135CA}"/>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Tree>
    <p:extLst>
      <p:ext uri="{BB962C8B-B14F-4D97-AF65-F5344CB8AC3E}">
        <p14:creationId xmlns:p14="http://schemas.microsoft.com/office/powerpoint/2010/main" val="35781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1237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345A99-368B-79E6-434B-BA1C0CA50CB2}"/>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pic>
        <p:nvPicPr>
          <p:cNvPr id="5" name="Picture 4">
            <a:extLst>
              <a:ext uri="{FF2B5EF4-FFF2-40B4-BE49-F238E27FC236}">
                <a16:creationId xmlns:a16="http://schemas.microsoft.com/office/drawing/2014/main" id="{37C10890-84F3-53AF-97F6-1391EB331A7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grpSp>
        <p:nvGrpSpPr>
          <p:cNvPr id="18" name="Group 17">
            <a:extLst>
              <a:ext uri="{FF2B5EF4-FFF2-40B4-BE49-F238E27FC236}">
                <a16:creationId xmlns:a16="http://schemas.microsoft.com/office/drawing/2014/main" id="{E0FACD63-E388-B5D1-F0B8-3433B5EC588C}"/>
              </a:ext>
            </a:extLst>
          </p:cNvPr>
          <p:cNvGrpSpPr/>
          <p:nvPr userDrawn="1"/>
        </p:nvGrpSpPr>
        <p:grpSpPr>
          <a:xfrm>
            <a:off x="532238" y="532263"/>
            <a:ext cx="1522954" cy="515204"/>
            <a:chOff x="532238" y="532263"/>
            <a:chExt cx="1522954" cy="515204"/>
          </a:xfrm>
        </p:grpSpPr>
        <p:sp>
          <p:nvSpPr>
            <p:cNvPr id="14" name="Freeform: Shape 13">
              <a:extLst>
                <a:ext uri="{FF2B5EF4-FFF2-40B4-BE49-F238E27FC236}">
                  <a16:creationId xmlns:a16="http://schemas.microsoft.com/office/drawing/2014/main" id="{F6CDF47C-C325-BB7F-C4C7-3D26C8895BA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5" name="Freeform: Shape 14">
              <a:extLst>
                <a:ext uri="{FF2B5EF4-FFF2-40B4-BE49-F238E27FC236}">
                  <a16:creationId xmlns:a16="http://schemas.microsoft.com/office/drawing/2014/main" id="{1A662EDF-F39B-15A1-566D-412FDA49117E}"/>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6" name="Freeform: Shape 15">
              <a:extLst>
                <a:ext uri="{FF2B5EF4-FFF2-40B4-BE49-F238E27FC236}">
                  <a16:creationId xmlns:a16="http://schemas.microsoft.com/office/drawing/2014/main" id="{CD7E18CE-E236-624D-A553-0F4E7177EEC5}"/>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
        <p:nvSpPr>
          <p:cNvPr id="4" name="Text Placeholder 5">
            <a:extLst>
              <a:ext uri="{FF2B5EF4-FFF2-40B4-BE49-F238E27FC236}">
                <a16:creationId xmlns:a16="http://schemas.microsoft.com/office/drawing/2014/main" id="{F4F899F3-4A81-1BED-FC34-96E0CF1E0BA7}"/>
              </a:ext>
            </a:extLst>
          </p:cNvPr>
          <p:cNvSpPr>
            <a:spLocks noGrp="1"/>
          </p:cNvSpPr>
          <p:nvPr userDrawn="1">
            <p:ph type="body" sz="quarter" idx="11" hasCustomPrompt="1"/>
          </p:nvPr>
        </p:nvSpPr>
        <p:spPr>
          <a:xfrm>
            <a:off x="1342652" y="5223518"/>
            <a:ext cx="5062912" cy="847619"/>
          </a:xfrm>
          <a:prstGeom prst="rect">
            <a:avLst/>
          </a:prstGeom>
        </p:spPr>
        <p:txBody>
          <a:bodyPr lIns="0" tIns="0" rIns="0" bIns="0" anchor="t"/>
          <a:lstStyle>
            <a:lvl1pPr marL="0" indent="0">
              <a:lnSpc>
                <a:spcPct val="100000"/>
              </a:lnSpc>
              <a:spcBef>
                <a:spcPts val="0"/>
              </a:spcBef>
              <a:buNone/>
              <a:defRPr sz="1500" b="0" i="0">
                <a:solidFill>
                  <a:schemeClr val="tx2"/>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If required goes here | speaker title, date and/or additional information</a:t>
            </a:r>
          </a:p>
        </p:txBody>
      </p:sp>
      <p:sp>
        <p:nvSpPr>
          <p:cNvPr id="8" name="Text Placeholder 7">
            <a:extLst>
              <a:ext uri="{FF2B5EF4-FFF2-40B4-BE49-F238E27FC236}">
                <a16:creationId xmlns:a16="http://schemas.microsoft.com/office/drawing/2014/main" id="{BD07D2A9-EA64-7655-994E-7F1A46D1A87B}"/>
              </a:ext>
            </a:extLst>
          </p:cNvPr>
          <p:cNvSpPr>
            <a:spLocks noGrp="1"/>
          </p:cNvSpPr>
          <p:nvPr userDrawn="1">
            <p:ph type="body" sz="quarter" idx="12" hasCustomPrompt="1"/>
          </p:nvPr>
        </p:nvSpPr>
        <p:spPr>
          <a:xfrm>
            <a:off x="1342652" y="4695137"/>
            <a:ext cx="5062912" cy="423152"/>
          </a:xfrm>
          <a:prstGeom prst="rect">
            <a:avLst/>
          </a:prstGeom>
        </p:spPr>
        <p:txBody>
          <a:bodyPr lIns="0" tIns="0" rIns="0" bIns="0" anchor="b"/>
          <a:lstStyle>
            <a:lvl1pPr marL="0" indent="0">
              <a:buNone/>
              <a:defRPr sz="1800">
                <a:latin typeface="Poppins SemiBold" panose="00000700000000000000" pitchFamily="2" charset="0"/>
                <a:cs typeface="Poppins SemiBold" panose="000007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Subheading or speaker name</a:t>
            </a:r>
          </a:p>
        </p:txBody>
      </p:sp>
      <p:sp>
        <p:nvSpPr>
          <p:cNvPr id="2" name="Text Placeholder 5">
            <a:extLst>
              <a:ext uri="{FF2B5EF4-FFF2-40B4-BE49-F238E27FC236}">
                <a16:creationId xmlns:a16="http://schemas.microsoft.com/office/drawing/2014/main" id="{F1F12CB4-23BC-65BB-21C5-8EB7AC7F287C}"/>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9" name="Title 6">
            <a:extLst>
              <a:ext uri="{FF2B5EF4-FFF2-40B4-BE49-F238E27FC236}">
                <a16:creationId xmlns:a16="http://schemas.microsoft.com/office/drawing/2014/main" id="{8AF1407E-E8DD-506D-ABAE-03BCC68F5A47}"/>
              </a:ext>
            </a:extLst>
          </p:cNvPr>
          <p:cNvSpPr>
            <a:spLocks noGrp="1"/>
          </p:cNvSpPr>
          <p:nvPr>
            <p:ph type="title" hasCustomPrompt="1"/>
          </p:nvPr>
        </p:nvSpPr>
        <p:spPr>
          <a:xfrm>
            <a:off x="1342652" y="1616531"/>
            <a:ext cx="5122863" cy="2610984"/>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The Presentation Title Goes Here</a:t>
            </a:r>
          </a:p>
        </p:txBody>
      </p:sp>
    </p:spTree>
    <p:extLst>
      <p:ext uri="{BB962C8B-B14F-4D97-AF65-F5344CB8AC3E}">
        <p14:creationId xmlns:p14="http://schemas.microsoft.com/office/powerpoint/2010/main" val="27291821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dirty="0"/>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dirty="0"/>
              <a:t>email@nxp.com</a:t>
            </a:r>
          </a:p>
          <a:p>
            <a:pPr lvl="0"/>
            <a:r>
              <a:rPr lang="en-US" dirty="0"/>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40806656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grpSp>
        <p:nvGrpSpPr>
          <p:cNvPr id="6" name="Group 5">
            <a:extLst>
              <a:ext uri="{FF2B5EF4-FFF2-40B4-BE49-F238E27FC236}">
                <a16:creationId xmlns:a16="http://schemas.microsoft.com/office/drawing/2014/main" id="{E5FAFE7F-AEF0-56AE-7B4A-483342818015}"/>
              </a:ext>
            </a:extLst>
          </p:cNvPr>
          <p:cNvGrpSpPr/>
          <p:nvPr userDrawn="1"/>
        </p:nvGrpSpPr>
        <p:grpSpPr>
          <a:xfrm>
            <a:off x="1329004" y="2629430"/>
            <a:ext cx="2894619" cy="979228"/>
            <a:chOff x="532238" y="532263"/>
            <a:chExt cx="1522954" cy="515204"/>
          </a:xfrm>
        </p:grpSpPr>
        <p:sp>
          <p:nvSpPr>
            <p:cNvPr id="7" name="Freeform: Shape 6">
              <a:extLst>
                <a:ext uri="{FF2B5EF4-FFF2-40B4-BE49-F238E27FC236}">
                  <a16:creationId xmlns:a16="http://schemas.microsoft.com/office/drawing/2014/main" id="{AD955D61-89AD-68BF-11BE-DC3C64CA2E04}"/>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9" name="Freeform: Shape 8">
              <a:extLst>
                <a:ext uri="{FF2B5EF4-FFF2-40B4-BE49-F238E27FC236}">
                  <a16:creationId xmlns:a16="http://schemas.microsoft.com/office/drawing/2014/main" id="{D3D381AC-9A91-27C3-372C-83904DA3EC10}"/>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1" name="Freeform: Shape 10">
              <a:extLst>
                <a:ext uri="{FF2B5EF4-FFF2-40B4-BE49-F238E27FC236}">
                  <a16:creationId xmlns:a16="http://schemas.microsoft.com/office/drawing/2014/main" id="{C86545B6-1A77-CD99-D604-0CBE2C8A50BC}"/>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96112433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123875507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9372B4-79FF-1568-B3D6-7FCAAA20B7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0" name="Text Placeholder 5">
            <a:extLst>
              <a:ext uri="{FF2B5EF4-FFF2-40B4-BE49-F238E27FC236}">
                <a16:creationId xmlns:a16="http://schemas.microsoft.com/office/drawing/2014/main" id="{B61CC271-180C-648D-087D-DEC613F81762}"/>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9" name="Title 17">
            <a:extLst>
              <a:ext uri="{FF2B5EF4-FFF2-40B4-BE49-F238E27FC236}">
                <a16:creationId xmlns:a16="http://schemas.microsoft.com/office/drawing/2014/main" id="{7604B72C-3E22-5D39-D192-EC4666871B0F}"/>
              </a:ext>
            </a:extLst>
          </p:cNvPr>
          <p:cNvSpPr>
            <a:spLocks noGrp="1"/>
          </p:cNvSpPr>
          <p:nvPr>
            <p:ph type="title" hasCustomPrompt="1"/>
          </p:nvPr>
        </p:nvSpPr>
        <p:spPr>
          <a:xfrm>
            <a:off x="1343025" y="1616532"/>
            <a:ext cx="5062539" cy="2610984"/>
          </a:xfrm>
          <a:prstGeom prst="rect">
            <a:avLst/>
          </a:prstGeom>
        </p:spPr>
        <p:txBody>
          <a:bodyPr lIns="0" tIns="0" rIns="0" bIns="0" anchor="b"/>
          <a:lstStyle>
            <a:lvl1pPr>
              <a:defRPr lang="en-US" sz="4200" dirty="0">
                <a:latin typeface="Poppins SemiBold" panose="00000700000000000000" pitchFamily="2" charset="0"/>
                <a:ea typeface="+mn-ea"/>
                <a:cs typeface="Poppins SemiBold" panose="00000700000000000000" pitchFamily="2" charset="0"/>
              </a:defRPr>
            </a:lvl1pPr>
          </a:lstStyle>
          <a:p>
            <a:pPr marL="0" lvl="0" indent="0">
              <a:lnSpc>
                <a:spcPct val="100000"/>
              </a:lnSpc>
              <a:spcBef>
                <a:spcPts val="1000"/>
              </a:spcBef>
              <a:buFontTx/>
            </a:pPr>
            <a:r>
              <a:rPr lang="en-US" dirty="0"/>
              <a:t>The Presentation Title Goes Here</a:t>
            </a:r>
          </a:p>
        </p:txBody>
      </p:sp>
      <p:sp>
        <p:nvSpPr>
          <p:cNvPr id="22" name="Text Placeholder 20">
            <a:extLst>
              <a:ext uri="{FF2B5EF4-FFF2-40B4-BE49-F238E27FC236}">
                <a16:creationId xmlns:a16="http://schemas.microsoft.com/office/drawing/2014/main" id="{83503EB8-22AC-2652-541F-328652BFB8EE}"/>
              </a:ext>
            </a:extLst>
          </p:cNvPr>
          <p:cNvSpPr>
            <a:spLocks noGrp="1"/>
          </p:cNvSpPr>
          <p:nvPr>
            <p:ph type="body" sz="quarter" idx="13" hasCustomPrompt="1"/>
          </p:nvPr>
        </p:nvSpPr>
        <p:spPr>
          <a:xfrm>
            <a:off x="1342652" y="4695137"/>
            <a:ext cx="5062539" cy="423152"/>
          </a:xfrm>
          <a:prstGeom prst="rect">
            <a:avLst/>
          </a:prstGeom>
        </p:spPr>
        <p:txBody>
          <a:bodyPr lIns="0" tIns="0" rIns="0" bIns="0" anchor="b"/>
          <a:lstStyle>
            <a:lvl1pPr marL="0" indent="0">
              <a:lnSpc>
                <a:spcPct val="100000"/>
              </a:lnSpc>
              <a:buFontTx/>
              <a:buNone/>
              <a:defRPr sz="18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Subheading or speaker name</a:t>
            </a:r>
          </a:p>
        </p:txBody>
      </p:sp>
      <p:sp>
        <p:nvSpPr>
          <p:cNvPr id="24" name="Text Placeholder 20">
            <a:extLst>
              <a:ext uri="{FF2B5EF4-FFF2-40B4-BE49-F238E27FC236}">
                <a16:creationId xmlns:a16="http://schemas.microsoft.com/office/drawing/2014/main" id="{D8507CC8-D535-4BC6-E58E-11FA855D0C8A}"/>
              </a:ext>
            </a:extLst>
          </p:cNvPr>
          <p:cNvSpPr>
            <a:spLocks noGrp="1"/>
          </p:cNvSpPr>
          <p:nvPr>
            <p:ph type="body" sz="quarter" idx="14" hasCustomPrompt="1"/>
          </p:nvPr>
        </p:nvSpPr>
        <p:spPr>
          <a:xfrm>
            <a:off x="1342652" y="5223518"/>
            <a:ext cx="5062539" cy="847618"/>
          </a:xfrm>
          <a:prstGeom prst="rect">
            <a:avLst/>
          </a:prstGeom>
        </p:spPr>
        <p:txBody>
          <a:bodyPr lIns="0" tIns="0" rIns="0" bIns="0" anchor="t"/>
          <a:lstStyle>
            <a:lvl1pPr marL="0" indent="0">
              <a:lnSpc>
                <a:spcPct val="100000"/>
              </a:lnSpc>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If required goes here | speaker title, date and/or additional information</a:t>
            </a:r>
          </a:p>
        </p:txBody>
      </p:sp>
      <p:grpSp>
        <p:nvGrpSpPr>
          <p:cNvPr id="4" name="Group 3">
            <a:extLst>
              <a:ext uri="{FF2B5EF4-FFF2-40B4-BE49-F238E27FC236}">
                <a16:creationId xmlns:a16="http://schemas.microsoft.com/office/drawing/2014/main" id="{1BEB20A5-EF9D-B4CD-8327-7B9564DB7690}"/>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4B8B0E0D-A07D-CED0-324D-F6B0BD7878E5}"/>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7" name="Freeform: Shape 6">
              <a:extLst>
                <a:ext uri="{FF2B5EF4-FFF2-40B4-BE49-F238E27FC236}">
                  <a16:creationId xmlns:a16="http://schemas.microsoft.com/office/drawing/2014/main" id="{E4B9C520-802F-607D-CD32-293B8F5FF939}"/>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9" name="Freeform: Shape 8">
              <a:extLst>
                <a:ext uri="{FF2B5EF4-FFF2-40B4-BE49-F238E27FC236}">
                  <a16:creationId xmlns:a16="http://schemas.microsoft.com/office/drawing/2014/main" id="{0CCDBBF9-3E97-0881-79C2-B541C6F19CD2}"/>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285970531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0E20C2A2-7AA6-B5F7-298D-A81D64A664DD}"/>
              </a:ext>
            </a:extLst>
          </p:cNvPr>
          <p:cNvSpPr/>
          <p:nvPr userDrawn="1"/>
        </p:nvSpPr>
        <p:spPr>
          <a:xfrm>
            <a:off x="1342652" y="5351951"/>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solidFill>
                <a:latin typeface="Poppins SemiBold" panose="00000700000000000000" pitchFamily="2" charset="0"/>
                <a:cs typeface="Poppins SemiBold" panose="00000700000000000000" pitchFamily="2" charset="0"/>
              </a:rPr>
              <a:t>nxp.com</a:t>
            </a:r>
          </a:p>
        </p:txBody>
      </p:sp>
      <p:pic>
        <p:nvPicPr>
          <p:cNvPr id="9" name="Picture 8">
            <a:extLst>
              <a:ext uri="{FF2B5EF4-FFF2-40B4-BE49-F238E27FC236}">
                <a16:creationId xmlns:a16="http://schemas.microsoft.com/office/drawing/2014/main" id="{C7945055-7586-B6AD-BFB3-A2A251B30B1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4" name="Text Placeholder 20">
            <a:extLst>
              <a:ext uri="{FF2B5EF4-FFF2-40B4-BE49-F238E27FC236}">
                <a16:creationId xmlns:a16="http://schemas.microsoft.com/office/drawing/2014/main" id="{FE5A13CC-41AD-B8D9-9E1B-73CEF87EF736}"/>
              </a:ext>
            </a:extLst>
          </p:cNvPr>
          <p:cNvSpPr>
            <a:spLocks noGrp="1"/>
          </p:cNvSpPr>
          <p:nvPr>
            <p:ph type="body" sz="quarter" idx="13" hasCustomPrompt="1"/>
          </p:nvPr>
        </p:nvSpPr>
        <p:spPr>
          <a:xfrm>
            <a:off x="1342650" y="4184148"/>
            <a:ext cx="5122488" cy="423152"/>
          </a:xfrm>
          <a:prstGeom prst="rect">
            <a:avLst/>
          </a:prstGeom>
        </p:spPr>
        <p:txBody>
          <a:bodyPr lIns="0" tIns="0" rIns="0" bIns="0" anchor="b"/>
          <a:lstStyle>
            <a:lvl1pPr marL="0" indent="0">
              <a:lnSpc>
                <a:spcPct val="100000"/>
              </a:lnSpc>
              <a:buFontTx/>
              <a:buNone/>
              <a:defRPr sz="15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First name, Last name</a:t>
            </a:r>
          </a:p>
        </p:txBody>
      </p:sp>
      <p:sp>
        <p:nvSpPr>
          <p:cNvPr id="16" name="Text Placeholder 20">
            <a:extLst>
              <a:ext uri="{FF2B5EF4-FFF2-40B4-BE49-F238E27FC236}">
                <a16:creationId xmlns:a16="http://schemas.microsoft.com/office/drawing/2014/main" id="{3128669A-EC9C-6B64-81BD-C3297B926353}"/>
              </a:ext>
            </a:extLst>
          </p:cNvPr>
          <p:cNvSpPr>
            <a:spLocks noGrp="1"/>
          </p:cNvSpPr>
          <p:nvPr>
            <p:ph type="body" sz="quarter" idx="14" hasCustomPrompt="1"/>
          </p:nvPr>
        </p:nvSpPr>
        <p:spPr>
          <a:xfrm>
            <a:off x="1342652" y="4685635"/>
            <a:ext cx="5122486" cy="531824"/>
          </a:xfrm>
          <a:prstGeom prst="rect">
            <a:avLst/>
          </a:prstGeom>
        </p:spPr>
        <p:txBody>
          <a:bodyPr lIns="0" tIns="0" rIns="0" bIns="0" anchor="t"/>
          <a:lstStyle>
            <a:lvl1pPr marL="0" indent="0">
              <a:lnSpc>
                <a:spcPct val="100000"/>
              </a:lnSpc>
              <a:spcBef>
                <a:spcPts val="300"/>
              </a:spcBef>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email@nxp.com</a:t>
            </a:r>
          </a:p>
          <a:p>
            <a:pPr lvl="0"/>
            <a:r>
              <a:rPr lang="en-US" dirty="0"/>
              <a:t>+00 000 000</a:t>
            </a:r>
          </a:p>
          <a:p>
            <a:pPr lvl="0"/>
            <a:endParaRPr lang="en-US" dirty="0"/>
          </a:p>
        </p:txBody>
      </p:sp>
      <p:sp>
        <p:nvSpPr>
          <p:cNvPr id="20" name="Text Placeholder 5">
            <a:extLst>
              <a:ext uri="{FF2B5EF4-FFF2-40B4-BE49-F238E27FC236}">
                <a16:creationId xmlns:a16="http://schemas.microsoft.com/office/drawing/2014/main" id="{04C421D2-45C3-344D-F5A9-B20EDBE60D16}"/>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7" name="Title 6">
            <a:extLst>
              <a:ext uri="{FF2B5EF4-FFF2-40B4-BE49-F238E27FC236}">
                <a16:creationId xmlns:a16="http://schemas.microsoft.com/office/drawing/2014/main" id="{0407169C-F128-91C7-AC49-586C9613B8BF}"/>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Get in touch</a:t>
            </a:r>
          </a:p>
        </p:txBody>
      </p:sp>
      <p:grpSp>
        <p:nvGrpSpPr>
          <p:cNvPr id="3" name="Group 2">
            <a:extLst>
              <a:ext uri="{FF2B5EF4-FFF2-40B4-BE49-F238E27FC236}">
                <a16:creationId xmlns:a16="http://schemas.microsoft.com/office/drawing/2014/main" id="{EAEF5EDE-2021-9571-F58B-D3AF5A979807}"/>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05109736-310E-A974-DDC5-8F49907B166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0" name="Freeform: Shape 9">
              <a:extLst>
                <a:ext uri="{FF2B5EF4-FFF2-40B4-BE49-F238E27FC236}">
                  <a16:creationId xmlns:a16="http://schemas.microsoft.com/office/drawing/2014/main" id="{EF7413E9-6D3A-96D8-051C-13A354A5AA1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1" name="Freeform: Shape 10">
              <a:extLst>
                <a:ext uri="{FF2B5EF4-FFF2-40B4-BE49-F238E27FC236}">
                  <a16:creationId xmlns:a16="http://schemas.microsoft.com/office/drawing/2014/main" id="{2D78B0F1-E317-7DC9-E5B0-502657A7FAD0}"/>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1599755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91696F-04D1-9B06-1237-744CE5322B65}"/>
              </a:ext>
            </a:extLst>
          </p:cNvPr>
          <p:cNvGrpSpPr/>
          <p:nvPr userDrawn="1"/>
        </p:nvGrpSpPr>
        <p:grpSpPr>
          <a:xfrm>
            <a:off x="1329004" y="2629430"/>
            <a:ext cx="2894619" cy="979228"/>
            <a:chOff x="532238" y="532263"/>
            <a:chExt cx="1522954" cy="515204"/>
          </a:xfrm>
        </p:grpSpPr>
        <p:sp>
          <p:nvSpPr>
            <p:cNvPr id="4" name="Freeform: Shape 3">
              <a:extLst>
                <a:ext uri="{FF2B5EF4-FFF2-40B4-BE49-F238E27FC236}">
                  <a16:creationId xmlns:a16="http://schemas.microsoft.com/office/drawing/2014/main" id="{012B66B9-7611-B714-8794-C580ADF153EF}"/>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5" name="Freeform: Shape 4">
              <a:extLst>
                <a:ext uri="{FF2B5EF4-FFF2-40B4-BE49-F238E27FC236}">
                  <a16:creationId xmlns:a16="http://schemas.microsoft.com/office/drawing/2014/main" id="{CBB59CCC-1A5B-6EE8-1831-4D7D0F91EA95}"/>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8" name="Freeform: Shape 7">
              <a:extLst>
                <a:ext uri="{FF2B5EF4-FFF2-40B4-BE49-F238E27FC236}">
                  <a16:creationId xmlns:a16="http://schemas.microsoft.com/office/drawing/2014/main" id="{40A97240-CCE8-5488-76AC-CF0E9B0356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Tree>
    <p:extLst>
      <p:ext uri="{BB962C8B-B14F-4D97-AF65-F5344CB8AC3E}">
        <p14:creationId xmlns:p14="http://schemas.microsoft.com/office/powerpoint/2010/main" val="4463532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6" name="Graphic 5">
            <a:extLst>
              <a:ext uri="{FF2B5EF4-FFF2-40B4-BE49-F238E27FC236}">
                <a16:creationId xmlns:a16="http://schemas.microsoft.com/office/drawing/2014/main" id="{7BFC53D2-8727-FD2F-9289-80F46C06BE35}"/>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4908" y="2138455"/>
            <a:ext cx="6702533" cy="1965960"/>
          </a:xfrm>
          <a:prstGeom prst="rect">
            <a:avLst/>
          </a:prstGeom>
        </p:spPr>
      </p:pic>
    </p:spTree>
    <p:extLst>
      <p:ext uri="{BB962C8B-B14F-4D97-AF65-F5344CB8AC3E}">
        <p14:creationId xmlns:p14="http://schemas.microsoft.com/office/powerpoint/2010/main" val="1055675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7E304-5434-443E-1E5A-68E18069E8C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11" name="Text Placeholder 5">
            <a:extLst>
              <a:ext uri="{FF2B5EF4-FFF2-40B4-BE49-F238E27FC236}">
                <a16:creationId xmlns:a16="http://schemas.microsoft.com/office/drawing/2014/main" id="{8A8611E8-2A99-51CF-0406-11504A28D820}"/>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01</a:t>
            </a:r>
          </a:p>
        </p:txBody>
      </p:sp>
      <p:sp>
        <p:nvSpPr>
          <p:cNvPr id="12" name="Title 6">
            <a:extLst>
              <a:ext uri="{FF2B5EF4-FFF2-40B4-BE49-F238E27FC236}">
                <a16:creationId xmlns:a16="http://schemas.microsoft.com/office/drawing/2014/main" id="{DD939FD6-7900-9BF1-E007-980EAA410D8D}"/>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13" name="Text Placeholder 5">
            <a:extLst>
              <a:ext uri="{FF2B5EF4-FFF2-40B4-BE49-F238E27FC236}">
                <a16:creationId xmlns:a16="http://schemas.microsoft.com/office/drawing/2014/main" id="{8F625206-8EC0-F346-26E8-1D3C64F07051}"/>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Tree>
    <p:extLst>
      <p:ext uri="{BB962C8B-B14F-4D97-AF65-F5344CB8AC3E}">
        <p14:creationId xmlns:p14="http://schemas.microsoft.com/office/powerpoint/2010/main" val="177263580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A28DB-65F2-4DB0-0C58-B4F4081D094E}"/>
              </a:ext>
            </a:extLst>
          </p:cNvPr>
          <p:cNvSpPr/>
          <p:nvPr userDrawn="1"/>
        </p:nvSpPr>
        <p:spPr>
          <a:xfrm>
            <a:off x="0" y="0"/>
            <a:ext cx="5749636"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218CD4-45FF-0363-DBBA-8A93B3364196}"/>
              </a:ext>
            </a:extLst>
          </p:cNvPr>
          <p:cNvSpPr/>
          <p:nvPr userDrawn="1"/>
        </p:nvSpPr>
        <p:spPr>
          <a:xfrm>
            <a:off x="5749636" y="0"/>
            <a:ext cx="6442364"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02</a:t>
            </a: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7" name="Title 6">
            <a:extLst>
              <a:ext uri="{FF2B5EF4-FFF2-40B4-BE49-F238E27FC236}">
                <a16:creationId xmlns:a16="http://schemas.microsoft.com/office/drawing/2014/main" id="{AF2F2590-8080-7A0A-2EDC-896BD896BDD3}"/>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9" name="Text Placeholder 5">
            <a:extLst>
              <a:ext uri="{FF2B5EF4-FFF2-40B4-BE49-F238E27FC236}">
                <a16:creationId xmlns:a16="http://schemas.microsoft.com/office/drawing/2014/main" id="{0B637A51-3E92-0DE4-3715-E6129025CDB7}"/>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
        <p:nvSpPr>
          <p:cNvPr id="10" name="Text Placeholder 5">
            <a:extLst>
              <a:ext uri="{FF2B5EF4-FFF2-40B4-BE49-F238E27FC236}">
                <a16:creationId xmlns:a16="http://schemas.microsoft.com/office/drawing/2014/main" id="{075AE513-F025-3E23-FBCB-AD34DB5AA7E0}"/>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F27F9690-CB6B-6CBA-C6A2-7915CE6FEF2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867100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6F4DAE-6FA9-F587-560D-0669A5EC086F}"/>
              </a:ext>
            </a:extLst>
          </p:cNvPr>
          <p:cNvSpPr/>
          <p:nvPr userDrawn="1"/>
        </p:nvSpPr>
        <p:spPr>
          <a:xfrm>
            <a:off x="5749636" y="0"/>
            <a:ext cx="6442364"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8" name="Text Placeholder 5">
            <a:extLst>
              <a:ext uri="{FF2B5EF4-FFF2-40B4-BE49-F238E27FC236}">
                <a16:creationId xmlns:a16="http://schemas.microsoft.com/office/drawing/2014/main" id="{D9616F50-FFFA-28DD-FAAC-BFE320B809C8}"/>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02</a:t>
            </a:r>
          </a:p>
        </p:txBody>
      </p:sp>
      <p:sp>
        <p:nvSpPr>
          <p:cNvPr id="9" name="Title 6">
            <a:extLst>
              <a:ext uri="{FF2B5EF4-FFF2-40B4-BE49-F238E27FC236}">
                <a16:creationId xmlns:a16="http://schemas.microsoft.com/office/drawing/2014/main" id="{7AFE2D78-CAEC-0B0E-1654-64661C5FBC81}"/>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10" name="Text Placeholder 5">
            <a:extLst>
              <a:ext uri="{FF2B5EF4-FFF2-40B4-BE49-F238E27FC236}">
                <a16:creationId xmlns:a16="http://schemas.microsoft.com/office/drawing/2014/main" id="{B266D53C-CFF6-8F3E-0319-03AABB6E579F}"/>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Tree>
    <p:extLst>
      <p:ext uri="{BB962C8B-B14F-4D97-AF65-F5344CB8AC3E}">
        <p14:creationId xmlns:p14="http://schemas.microsoft.com/office/powerpoint/2010/main" val="252478036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2" name="Footer Placeholder 7">
            <a:extLst>
              <a:ext uri="{FF2B5EF4-FFF2-40B4-BE49-F238E27FC236}">
                <a16:creationId xmlns:a16="http://schemas.microsoft.com/office/drawing/2014/main" id="{5639739A-31D0-FE65-C933-0C49124C4BE9}"/>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61418564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3" name="Footer Placeholder 7">
            <a:extLst>
              <a:ext uri="{FF2B5EF4-FFF2-40B4-BE49-F238E27FC236}">
                <a16:creationId xmlns:a16="http://schemas.microsoft.com/office/drawing/2014/main" id="{3B4A12A3-E68B-B5F9-ECD4-384E6D7D581B}"/>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15027411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First line title of slide goes here</a:t>
            </a:r>
          </a:p>
        </p:txBody>
      </p:sp>
      <p:sp>
        <p:nvSpPr>
          <p:cNvPr id="4" name="Footer Placeholder 7">
            <a:extLst>
              <a:ext uri="{FF2B5EF4-FFF2-40B4-BE49-F238E27FC236}">
                <a16:creationId xmlns:a16="http://schemas.microsoft.com/office/drawing/2014/main" id="{EAF38828-6081-4C3A-2DD3-B22FC328054E}"/>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704677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4" name="Footer Placeholder 7">
            <a:extLst>
              <a:ext uri="{FF2B5EF4-FFF2-40B4-BE49-F238E27FC236}">
                <a16:creationId xmlns:a16="http://schemas.microsoft.com/office/drawing/2014/main" id="{2A855893-2639-83FD-38A0-E8FDCF1A6AE2}"/>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77333806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CB64443A-120A-C698-0B12-196C4D589880}"/>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25899318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5999"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8" name="Text Placeholder 14">
            <a:extLst>
              <a:ext uri="{FF2B5EF4-FFF2-40B4-BE49-F238E27FC236}">
                <a16:creationId xmlns:a16="http://schemas.microsoft.com/office/drawing/2014/main" id="{DB2D6F07-9B0E-549D-BBFE-AA93E1F032D0}"/>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9" name="Title 4">
            <a:extLst>
              <a:ext uri="{FF2B5EF4-FFF2-40B4-BE49-F238E27FC236}">
                <a16:creationId xmlns:a16="http://schemas.microsoft.com/office/drawing/2014/main" id="{1FFD9AB6-FF46-01F9-652C-2D9FC9D156BF}"/>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dirty="0"/>
              <a:t>Agenda</a:t>
            </a:r>
          </a:p>
        </p:txBody>
      </p:sp>
      <p:sp>
        <p:nvSpPr>
          <p:cNvPr id="11" name="Text Placeholder 7">
            <a:extLst>
              <a:ext uri="{FF2B5EF4-FFF2-40B4-BE49-F238E27FC236}">
                <a16:creationId xmlns:a16="http://schemas.microsoft.com/office/drawing/2014/main" id="{1228EF09-8E57-C2CC-B793-565FED72C0DA}"/>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dirty="0"/>
              <a:t>First line item here</a:t>
            </a:r>
          </a:p>
          <a:p>
            <a:r>
              <a:rPr lang="en-US" dirty="0"/>
              <a:t>Second line item here</a:t>
            </a:r>
          </a:p>
          <a:p>
            <a:r>
              <a:rPr lang="en-US" dirty="0"/>
              <a:t>Third line item here</a:t>
            </a:r>
          </a:p>
          <a:p>
            <a:r>
              <a:rPr lang="en-US" dirty="0"/>
              <a:t>Fourth line item here</a:t>
            </a:r>
          </a:p>
          <a:p>
            <a:r>
              <a:rPr lang="en-US" dirty="0"/>
              <a:t>Fifth line item here</a:t>
            </a:r>
          </a:p>
          <a:p>
            <a:r>
              <a:rPr lang="en-US" dirty="0"/>
              <a:t>Sixth line item here</a:t>
            </a:r>
          </a:p>
        </p:txBody>
      </p:sp>
      <p:sp>
        <p:nvSpPr>
          <p:cNvPr id="13" name="Text Placeholder 5">
            <a:extLst>
              <a:ext uri="{FF2B5EF4-FFF2-40B4-BE49-F238E27FC236}">
                <a16:creationId xmlns:a16="http://schemas.microsoft.com/office/drawing/2014/main" id="{026CF5C1-649B-88BF-6A75-227309B989C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4" name="Text Placeholder 5">
            <a:extLst>
              <a:ext uri="{FF2B5EF4-FFF2-40B4-BE49-F238E27FC236}">
                <a16:creationId xmlns:a16="http://schemas.microsoft.com/office/drawing/2014/main" id="{CA99A06D-BAB2-8CCE-BFE3-23F117AD327D}"/>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
        <p:nvSpPr>
          <p:cNvPr id="15" name="Rectangle: Rounded Corners 14">
            <a:extLst>
              <a:ext uri="{FF2B5EF4-FFF2-40B4-BE49-F238E27FC236}">
                <a16:creationId xmlns:a16="http://schemas.microsoft.com/office/drawing/2014/main" id="{2DBCD6A5-3544-1C5F-3D4D-230ED5EF936C}"/>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6"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Tree>
    <p:extLst>
      <p:ext uri="{BB962C8B-B14F-4D97-AF65-F5344CB8AC3E}">
        <p14:creationId xmlns:p14="http://schemas.microsoft.com/office/powerpoint/2010/main" val="40213849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C5309F-0EB8-12D7-C5F0-0B3DD3A087E9}"/>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dirty="0"/>
              <a:t>Title of slide goes here</a:t>
            </a:r>
          </a:p>
        </p:txBody>
      </p:sp>
      <p:sp>
        <p:nvSpPr>
          <p:cNvPr id="3" name="Text Placeholder 7">
            <a:extLst>
              <a:ext uri="{FF2B5EF4-FFF2-40B4-BE49-F238E27FC236}">
                <a16:creationId xmlns:a16="http://schemas.microsoft.com/office/drawing/2014/main" id="{59757A7F-A06F-BD29-B262-6E60E244B09B}"/>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7">
            <a:extLst>
              <a:ext uri="{FF2B5EF4-FFF2-40B4-BE49-F238E27FC236}">
                <a16:creationId xmlns:a16="http://schemas.microsoft.com/office/drawing/2014/main" id="{830F607D-A85B-7100-34BB-D854B9E85D3C}"/>
              </a:ext>
            </a:extLst>
          </p:cNvPr>
          <p:cNvSpPr>
            <a:spLocks noGrp="1"/>
          </p:cNvSpPr>
          <p:nvPr>
            <p:ph type="body" sz="quarter" idx="15" hasCustomPrompt="1"/>
          </p:nvPr>
        </p:nvSpPr>
        <p:spPr>
          <a:xfrm>
            <a:off x="37941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6" name="Text Placeholder 7">
            <a:extLst>
              <a:ext uri="{FF2B5EF4-FFF2-40B4-BE49-F238E27FC236}">
                <a16:creationId xmlns:a16="http://schemas.microsoft.com/office/drawing/2014/main" id="{255DF262-18AB-6874-1D10-A93587E94B36}"/>
              </a:ext>
            </a:extLst>
          </p:cNvPr>
          <p:cNvSpPr>
            <a:spLocks noGrp="1"/>
          </p:cNvSpPr>
          <p:nvPr>
            <p:ph type="body" sz="quarter" idx="16" hasCustomPrompt="1"/>
          </p:nvPr>
        </p:nvSpPr>
        <p:spPr>
          <a:xfrm>
            <a:off x="421989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7" name="Text Placeholder 7">
            <a:extLst>
              <a:ext uri="{FF2B5EF4-FFF2-40B4-BE49-F238E27FC236}">
                <a16:creationId xmlns:a16="http://schemas.microsoft.com/office/drawing/2014/main" id="{642AF305-B078-622A-386E-B7208B044456}"/>
              </a:ext>
            </a:extLst>
          </p:cNvPr>
          <p:cNvSpPr>
            <a:spLocks noGrp="1"/>
          </p:cNvSpPr>
          <p:nvPr>
            <p:ph type="body" sz="quarter" idx="17" hasCustomPrompt="1"/>
          </p:nvPr>
        </p:nvSpPr>
        <p:spPr>
          <a:xfrm>
            <a:off x="8060369" y="1121135"/>
            <a:ext cx="3751526"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9" name="Text Placeholder 7">
            <a:extLst>
              <a:ext uri="{FF2B5EF4-FFF2-40B4-BE49-F238E27FC236}">
                <a16:creationId xmlns:a16="http://schemas.microsoft.com/office/drawing/2014/main" id="{B6F36683-D877-58F5-F47A-1992BE7489F0}"/>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a:extLst>
              <a:ext uri="{FF2B5EF4-FFF2-40B4-BE49-F238E27FC236}">
                <a16:creationId xmlns:a16="http://schemas.microsoft.com/office/drawing/2014/main" id="{9BD7C3C5-FB5F-DD84-5D21-842EBC55A8EE}"/>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7">
            <a:extLst>
              <a:ext uri="{FF2B5EF4-FFF2-40B4-BE49-F238E27FC236}">
                <a16:creationId xmlns:a16="http://schemas.microsoft.com/office/drawing/2014/main" id="{86BDD1E7-6359-07B6-A6A3-4F56BC2F434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46224303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E305DC-0F8F-0D07-0119-6D6146541934}"/>
              </a:ext>
            </a:extLst>
          </p:cNvPr>
          <p:cNvSpPr/>
          <p:nvPr userDrawn="1"/>
        </p:nvSpPr>
        <p:spPr>
          <a:xfrm>
            <a:off x="5749925" y="0"/>
            <a:ext cx="64420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3" name="Text Placeholder 14">
            <a:extLst>
              <a:ext uri="{FF2B5EF4-FFF2-40B4-BE49-F238E27FC236}">
                <a16:creationId xmlns:a16="http://schemas.microsoft.com/office/drawing/2014/main" id="{0D007F8A-9F07-EC1B-CBDC-4AC0B31CF4D0}"/>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8" name="Text Placeholder 14">
            <a:extLst>
              <a:ext uri="{FF2B5EF4-FFF2-40B4-BE49-F238E27FC236}">
                <a16:creationId xmlns:a16="http://schemas.microsoft.com/office/drawing/2014/main" id="{C878F7B6-F89E-2106-EE45-FAF6654634B7}"/>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9" name="Text Placeholder 5">
            <a:extLst>
              <a:ext uri="{FF2B5EF4-FFF2-40B4-BE49-F238E27FC236}">
                <a16:creationId xmlns:a16="http://schemas.microsoft.com/office/drawing/2014/main" id="{17DC2AB5-EB2D-A40E-EB58-C9E35D99D3EC}"/>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architect</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 </a:t>
            </a:r>
            <a:r>
              <a:rPr lang="en-US" dirty="0" err="1"/>
              <a:t>aspernatur</a:t>
            </a:r>
            <a:endParaRPr lang="en-US" dirty="0"/>
          </a:p>
        </p:txBody>
      </p:sp>
      <p:sp>
        <p:nvSpPr>
          <p:cNvPr id="10" name="Title 2">
            <a:extLst>
              <a:ext uri="{FF2B5EF4-FFF2-40B4-BE49-F238E27FC236}">
                <a16:creationId xmlns:a16="http://schemas.microsoft.com/office/drawing/2014/main" id="{57809B83-6C93-C9EF-7A62-25E509BC8966}"/>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dirty="0"/>
              <a:t>Slide title goes here over multiple lines if required</a:t>
            </a:r>
          </a:p>
        </p:txBody>
      </p:sp>
      <p:sp>
        <p:nvSpPr>
          <p:cNvPr id="13"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4"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69251" y="0"/>
            <a:ext cx="3222749"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5"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69251" y="3429000"/>
            <a:ext cx="3222749"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6"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4" name="Footer Placeholder 7">
            <a:extLst>
              <a:ext uri="{FF2B5EF4-FFF2-40B4-BE49-F238E27FC236}">
                <a16:creationId xmlns:a16="http://schemas.microsoft.com/office/drawing/2014/main" id="{2D12CC19-50A2-A36F-6422-E9BE131E8231}"/>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9682502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2E06AA-C604-B254-0548-842563B995CE}"/>
              </a:ext>
            </a:extLst>
          </p:cNvPr>
          <p:cNvSpPr/>
          <p:nvPr userDrawn="1"/>
        </p:nvSpPr>
        <p:spPr>
          <a:xfrm>
            <a:off x="3476624"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7"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2">
                    <a:lumMod val="25000"/>
                    <a:lumOff val="75000"/>
                  </a:schemeClr>
                </a:solidFill>
                <a:latin typeface="Poppins SemiBold" pitchFamily="2" charset="77"/>
                <a:cs typeface="Poppins SemiBold" pitchFamily="2" charset="77"/>
              </a:rPr>
              <a:t>|  NXP  |  </a:t>
            </a:r>
            <a:r>
              <a:rPr lang="en-GB" dirty="0">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dirty="0">
              <a:solidFill>
                <a:schemeClr val="tx2">
                  <a:lumMod val="25000"/>
                  <a:lumOff val="75000"/>
                </a:schemeClr>
              </a:solidFill>
              <a:latin typeface="Poppins" panose="00000500000000000000" pitchFamily="2" charset="0"/>
              <a:cs typeface="Poppins" panose="00000500000000000000" pitchFamily="2" charset="0"/>
            </a:endParaRPr>
          </a:p>
        </p:txBody>
      </p:sp>
      <p:sp>
        <p:nvSpPr>
          <p:cNvPr id="10" name="Text Placeholder 5">
            <a:extLst>
              <a:ext uri="{FF2B5EF4-FFF2-40B4-BE49-F238E27FC236}">
                <a16:creationId xmlns:a16="http://schemas.microsoft.com/office/drawing/2014/main" id="{40CA601A-B2F8-3621-C7A6-74F05BD40AA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accusantik</a:t>
            </a:r>
            <a:endParaRPr lang="en-US" dirty="0"/>
          </a:p>
        </p:txBody>
      </p:sp>
      <p:sp>
        <p:nvSpPr>
          <p:cNvPr id="11" name="Title 4">
            <a:extLst>
              <a:ext uri="{FF2B5EF4-FFF2-40B4-BE49-F238E27FC236}">
                <a16:creationId xmlns:a16="http://schemas.microsoft.com/office/drawing/2014/main" id="{2861F4E7-707B-6EAB-0166-7454836856C5}"/>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dirty="0"/>
              <a:t>Slide title here over multiple lines if required</a:t>
            </a:r>
          </a:p>
        </p:txBody>
      </p:sp>
      <p:sp>
        <p:nvSpPr>
          <p:cNvPr id="3" name="Text Placeholder 14">
            <a:extLst>
              <a:ext uri="{FF2B5EF4-FFF2-40B4-BE49-F238E27FC236}">
                <a16:creationId xmlns:a16="http://schemas.microsoft.com/office/drawing/2014/main" id="{D3F8D3E6-BB80-8FF2-511F-2702C5F3F090}"/>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Tree>
    <p:extLst>
      <p:ext uri="{BB962C8B-B14F-4D97-AF65-F5344CB8AC3E}">
        <p14:creationId xmlns:p14="http://schemas.microsoft.com/office/powerpoint/2010/main" val="30620335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7" name="Footer Placeholder 4">
            <a:extLst>
              <a:ext uri="{FF2B5EF4-FFF2-40B4-BE49-F238E27FC236}">
                <a16:creationId xmlns:a16="http://schemas.microsoft.com/office/drawing/2014/main" id="{ADECCA3C-D0CD-3DAC-72B9-289377CBB6A8}"/>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76617074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0248DE-1B33-702A-19EE-36BD47456B0A}"/>
              </a:ext>
            </a:extLst>
          </p:cNvPr>
          <p:cNvSpPr/>
          <p:nvPr userDrawn="1"/>
        </p:nvSpPr>
        <p:spPr>
          <a:xfrm>
            <a:off x="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2"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Text Placeholder 14">
            <a:extLst>
              <a:ext uri="{FF2B5EF4-FFF2-40B4-BE49-F238E27FC236}">
                <a16:creationId xmlns:a16="http://schemas.microsoft.com/office/drawing/2014/main" id="{D72AC6E4-E155-A422-F772-AF6A8D3DED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bg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3" name="Text Placeholder 14">
            <a:extLst>
              <a:ext uri="{FF2B5EF4-FFF2-40B4-BE49-F238E27FC236}">
                <a16:creationId xmlns:a16="http://schemas.microsoft.com/office/drawing/2014/main" id="{A353F30A-956E-6F05-EF51-ED2E85383C1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bg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8" name="Text Placeholder 5">
            <a:extLst>
              <a:ext uri="{FF2B5EF4-FFF2-40B4-BE49-F238E27FC236}">
                <a16:creationId xmlns:a16="http://schemas.microsoft.com/office/drawing/2014/main" id="{F694BF05-4B90-51C7-13D2-008DB91101CE}"/>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endParaRPr lang="en-US" dirty="0"/>
          </a:p>
        </p:txBody>
      </p:sp>
      <p:sp>
        <p:nvSpPr>
          <p:cNvPr id="9" name="Title 4">
            <a:extLst>
              <a:ext uri="{FF2B5EF4-FFF2-40B4-BE49-F238E27FC236}">
                <a16:creationId xmlns:a16="http://schemas.microsoft.com/office/drawing/2014/main" id="{70B93A6B-D323-B374-BBF9-45B3A349CDEC}"/>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
        <p:nvSpPr>
          <p:cNvPr id="7" name="Text Placeholder 5">
            <a:extLst>
              <a:ext uri="{FF2B5EF4-FFF2-40B4-BE49-F238E27FC236}">
                <a16:creationId xmlns:a16="http://schemas.microsoft.com/office/drawing/2014/main" id="{469555E3-3700-CDC2-01FE-CDE5F1EF916E}"/>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5DDC0077-BAD4-0229-4E1A-2E7B4B30A6D0}"/>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9215256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C6999-857C-3B9C-1BA1-40386C14E843}"/>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9" name="Text Placeholder 14">
            <a:extLst>
              <a:ext uri="{FF2B5EF4-FFF2-40B4-BE49-F238E27FC236}">
                <a16:creationId xmlns:a16="http://schemas.microsoft.com/office/drawing/2014/main" id="{FF4B8D96-22BA-0C1F-5162-2AC5105DDF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10" name="Text Placeholder 14">
            <a:extLst>
              <a:ext uri="{FF2B5EF4-FFF2-40B4-BE49-F238E27FC236}">
                <a16:creationId xmlns:a16="http://schemas.microsoft.com/office/drawing/2014/main" id="{AE087739-C541-8865-EA98-5C2F15B5C0FC}"/>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1" name="Text Placeholder 5">
            <a:extLst>
              <a:ext uri="{FF2B5EF4-FFF2-40B4-BE49-F238E27FC236}">
                <a16:creationId xmlns:a16="http://schemas.microsoft.com/office/drawing/2014/main" id="{418DDFC6-3BD8-E99E-B3E1-EEF133BD7088}"/>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12" name="Title 4">
            <a:extLst>
              <a:ext uri="{FF2B5EF4-FFF2-40B4-BE49-F238E27FC236}">
                <a16:creationId xmlns:a16="http://schemas.microsoft.com/office/drawing/2014/main" id="{D14FD709-AB27-B41E-E4BB-293B59377388}"/>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
        <p:nvSpPr>
          <p:cNvPr id="19"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Footer Placeholder 7">
            <a:extLst>
              <a:ext uri="{FF2B5EF4-FFF2-40B4-BE49-F238E27FC236}">
                <a16:creationId xmlns:a16="http://schemas.microsoft.com/office/drawing/2014/main" id="{3AF60DD6-FFC3-0965-E53C-A4DA6584391C}"/>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051731873"/>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7" name="Text Placeholder 14">
            <a:extLst>
              <a:ext uri="{FF2B5EF4-FFF2-40B4-BE49-F238E27FC236}">
                <a16:creationId xmlns:a16="http://schemas.microsoft.com/office/drawing/2014/main" id="{16209300-539C-8152-5982-7DA48EAEC088}"/>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8" name="Text Placeholder 14">
            <a:extLst>
              <a:ext uri="{FF2B5EF4-FFF2-40B4-BE49-F238E27FC236}">
                <a16:creationId xmlns:a16="http://schemas.microsoft.com/office/drawing/2014/main" id="{358361DA-1C1F-7622-FED8-6465D492B71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9" name="Text Placeholder 5">
            <a:extLst>
              <a:ext uri="{FF2B5EF4-FFF2-40B4-BE49-F238E27FC236}">
                <a16:creationId xmlns:a16="http://schemas.microsoft.com/office/drawing/2014/main" id="{7A473332-A069-A755-63D0-8559BB4E5DB6}"/>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10" name="Title 4">
            <a:extLst>
              <a:ext uri="{FF2B5EF4-FFF2-40B4-BE49-F238E27FC236}">
                <a16:creationId xmlns:a16="http://schemas.microsoft.com/office/drawing/2014/main" id="{46245C49-A606-4225-6F82-7EA58D2F64C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Tree>
    <p:extLst>
      <p:ext uri="{BB962C8B-B14F-4D97-AF65-F5344CB8AC3E}">
        <p14:creationId xmlns:p14="http://schemas.microsoft.com/office/powerpoint/2010/main" val="3405484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20FAEFE-DCEA-C11E-9CD8-5BAE7ECD0A84}"/>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2023"/>
            <a:ext cx="6078373" cy="2294813"/>
          </a:xfrm>
          <a:prstGeom prst="rect">
            <a:avLst/>
          </a:prstGeom>
          <a:solidFill>
            <a:schemeClr val="bg2">
              <a:lumMod val="25000"/>
              <a:lumOff val="75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9" name="Text Placeholder 14">
            <a:extLst>
              <a:ext uri="{FF2B5EF4-FFF2-40B4-BE49-F238E27FC236}">
                <a16:creationId xmlns:a16="http://schemas.microsoft.com/office/drawing/2014/main" id="{DD790FE4-BFEC-9756-BEB4-6B96B0DF6EEE}"/>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11" name="Text Placeholder 14">
            <a:extLst>
              <a:ext uri="{FF2B5EF4-FFF2-40B4-BE49-F238E27FC236}">
                <a16:creationId xmlns:a16="http://schemas.microsoft.com/office/drawing/2014/main" id="{E2FD68F5-B296-0C2B-59DB-54BBD7D001C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5" name="Title 4">
            <a:extLst>
              <a:ext uri="{FF2B5EF4-FFF2-40B4-BE49-F238E27FC236}">
                <a16:creationId xmlns:a16="http://schemas.microsoft.com/office/drawing/2014/main" id="{B3D111EC-D128-EB01-30D0-3F5DA8E36287}"/>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16" name="Text Placeholder 7">
            <a:extLst>
              <a:ext uri="{FF2B5EF4-FFF2-40B4-BE49-F238E27FC236}">
                <a16:creationId xmlns:a16="http://schemas.microsoft.com/office/drawing/2014/main" id="{0595F731-0F02-28C1-AF72-7799DA7D7257}"/>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3140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990E8F-3F86-019E-7259-C5DF5D006B8A}"/>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Text Placeholder 14">
            <a:extLst>
              <a:ext uri="{FF2B5EF4-FFF2-40B4-BE49-F238E27FC236}">
                <a16:creationId xmlns:a16="http://schemas.microsoft.com/office/drawing/2014/main" id="{536B57A2-10F0-6C44-3C29-83B0D55775EF}"/>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6" name="Text Placeholder 14">
            <a:extLst>
              <a:ext uri="{FF2B5EF4-FFF2-40B4-BE49-F238E27FC236}">
                <a16:creationId xmlns:a16="http://schemas.microsoft.com/office/drawing/2014/main" id="{CEAE77CD-9E4A-7D74-E4B4-4AD390F68B0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2" name="Title 4">
            <a:extLst>
              <a:ext uri="{FF2B5EF4-FFF2-40B4-BE49-F238E27FC236}">
                <a16:creationId xmlns:a16="http://schemas.microsoft.com/office/drawing/2014/main" id="{56EFC393-F3E0-61E8-169E-22AB3A81B1E0}"/>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13" name="Text Placeholder 5">
            <a:extLst>
              <a:ext uri="{FF2B5EF4-FFF2-40B4-BE49-F238E27FC236}">
                <a16:creationId xmlns:a16="http://schemas.microsoft.com/office/drawing/2014/main" id="{0D3881B2-2CB5-BFB7-3D69-DB30616B86C6}"/>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
        <p:nvSpPr>
          <p:cNvPr id="14" name="Text Placeholder 5">
            <a:extLst>
              <a:ext uri="{FF2B5EF4-FFF2-40B4-BE49-F238E27FC236}">
                <a16:creationId xmlns:a16="http://schemas.microsoft.com/office/drawing/2014/main" id="{F90AB17C-2820-B52E-E6A5-744B267555B7}"/>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Tree>
    <p:extLst>
      <p:ext uri="{BB962C8B-B14F-4D97-AF65-F5344CB8AC3E}">
        <p14:creationId xmlns:p14="http://schemas.microsoft.com/office/powerpoint/2010/main" val="12048370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 chart dark">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tx1"/>
                </a:solidFill>
                <a:latin typeface="Poppins" panose="00000500000000000000" pitchFamily="2" charset="0"/>
                <a:cs typeface="Poppins" panose="00000500000000000000" pitchFamily="2" charset="0"/>
              </a:defRPr>
            </a:lvl1pPr>
          </a:lstStyle>
          <a:p>
            <a:r>
              <a:rPr lang="en-US" dirty="0"/>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2" name="Footer Placeholder 7">
            <a:extLst>
              <a:ext uri="{FF2B5EF4-FFF2-40B4-BE49-F238E27FC236}">
                <a16:creationId xmlns:a16="http://schemas.microsoft.com/office/drawing/2014/main" id="{2FF29363-7825-3F5A-BEA2-C9B0A9230A3A}"/>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15861515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EB4605-05A5-FFF7-6BEB-8F2A1CCAFFA1}"/>
              </a:ext>
            </a:extLst>
          </p:cNvPr>
          <p:cNvSpPr/>
          <p:nvPr userDrawn="1"/>
        </p:nvSpPr>
        <p:spPr>
          <a:xfrm>
            <a:off x="609600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6096000" y="-1"/>
            <a:ext cx="6096000" cy="6858001"/>
          </a:xfrm>
          <a:prstGeom prst="rect">
            <a:avLst/>
          </a:prstGeom>
          <a:solidFill>
            <a:schemeClr val="bg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solidFill>
                <a:schemeClr val="bg1"/>
              </a:solidFill>
              <a:latin typeface="Poppins SemiBold" panose="00000700000000000000" pitchFamily="2" charset="0"/>
              <a:cs typeface="Poppins SemiBold" panose="00000700000000000000" pitchFamily="2" charset="0"/>
            </a:endParaRP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dirty="0"/>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4" name="Footer Placeholder 7">
            <a:extLst>
              <a:ext uri="{FF2B5EF4-FFF2-40B4-BE49-F238E27FC236}">
                <a16:creationId xmlns:a16="http://schemas.microsoft.com/office/drawing/2014/main" id="{AAB0D92D-86F3-7AF3-45BC-19114C142CEF}"/>
              </a:ext>
            </a:extLst>
          </p:cNvPr>
          <p:cNvSpPr>
            <a:spLocks noGrp="1"/>
          </p:cNvSpPr>
          <p:nvPr>
            <p:ph type="ftr" sz="quarter" idx="3"/>
          </p:nvPr>
        </p:nvSpPr>
        <p:spPr>
          <a:xfrm>
            <a:off x="1842447" y="6229255"/>
            <a:ext cx="3606401"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9276650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23876A-96D1-F0AE-F0F2-8AF6DB2F3681}"/>
              </a:ext>
            </a:extLst>
          </p:cNvPr>
          <p:cNvSpPr/>
          <p:nvPr userDrawn="1"/>
        </p:nvSpPr>
        <p:spPr>
          <a:xfrm>
            <a:off x="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0" y="-1"/>
            <a:ext cx="6096000" cy="6858001"/>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6" name="Text Placeholder 5">
            <a:extLst>
              <a:ext uri="{FF2B5EF4-FFF2-40B4-BE49-F238E27FC236}">
                <a16:creationId xmlns:a16="http://schemas.microsoft.com/office/drawing/2014/main" id="{AA829F01-12EB-11E7-CB79-22971CD455C3}"/>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bg1"/>
                </a:solidFill>
                <a:latin typeface="Poppins SemiBold" pitchFamily="2" charset="77"/>
                <a:cs typeface="Poppins SemiBold" pitchFamily="2" charset="77"/>
              </a:rPr>
              <a:t>|  NXP  |  </a:t>
            </a:r>
            <a:r>
              <a:rPr lang="en-GB" dirty="0">
                <a:solidFill>
                  <a:schemeClr val="bg1"/>
                </a:solidFill>
                <a:latin typeface="Poppins" panose="00000500000000000000" pitchFamily="2" charset="0"/>
                <a:cs typeface="Poppins" panose="00000500000000000000" pitchFamily="2" charset="0"/>
              </a:rPr>
              <a:t>Public</a:t>
            </a:r>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bg1"/>
                </a:solidFill>
                <a:latin typeface="Poppins" panose="00000500000000000000" pitchFamily="2" charset="0"/>
                <a:cs typeface="Poppins" panose="00000500000000000000" pitchFamily="2" charset="0"/>
              </a:rPr>
              <a:t>‹#›</a:t>
            </a:fld>
            <a:endParaRPr lang="en-GB" dirty="0">
              <a:solidFill>
                <a:schemeClr val="bg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dirty="0"/>
              <a:t>Click to insert table</a:t>
            </a:r>
          </a:p>
        </p:txBody>
      </p:sp>
      <p:sp>
        <p:nvSpPr>
          <p:cNvPr id="8" name="Text Placeholder 5">
            <a:extLst>
              <a:ext uri="{FF2B5EF4-FFF2-40B4-BE49-F238E27FC236}">
                <a16:creationId xmlns:a16="http://schemas.microsoft.com/office/drawing/2014/main" id="{3A5EC604-C69A-8891-1B53-E11149E2F5CA}"/>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endParaRPr lang="en-US" dirty="0"/>
          </a:p>
        </p:txBody>
      </p:sp>
      <p:sp>
        <p:nvSpPr>
          <p:cNvPr id="10" name="Title 4">
            <a:extLst>
              <a:ext uri="{FF2B5EF4-FFF2-40B4-BE49-F238E27FC236}">
                <a16:creationId xmlns:a16="http://schemas.microsoft.com/office/drawing/2014/main" id="{0AE43D4D-B5C0-4755-F0CF-B819394BD84F}"/>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3" name="Footer Placeholder 7">
            <a:extLst>
              <a:ext uri="{FF2B5EF4-FFF2-40B4-BE49-F238E27FC236}">
                <a16:creationId xmlns:a16="http://schemas.microsoft.com/office/drawing/2014/main" id="{78E4A644-9CDA-47FD-DDA4-9911AA1D62A3}"/>
              </a:ext>
            </a:extLst>
          </p:cNvPr>
          <p:cNvSpPr>
            <a:spLocks noGrp="1"/>
          </p:cNvSpPr>
          <p:nvPr>
            <p:ph type="ftr" sz="quarter" idx="3"/>
          </p:nvPr>
        </p:nvSpPr>
        <p:spPr>
          <a:xfrm>
            <a:off x="6503988" y="6229255"/>
            <a:ext cx="5059388"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5094831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1237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11" name="Footer Placeholder 4">
            <a:extLst>
              <a:ext uri="{FF2B5EF4-FFF2-40B4-BE49-F238E27FC236}">
                <a16:creationId xmlns:a16="http://schemas.microsoft.com/office/drawing/2014/main" id="{26182BEF-2AF4-4343-1BA4-64A2C8E1A617}"/>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96087166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First line title of slide goes here</a:t>
            </a:r>
          </a:p>
        </p:txBody>
      </p:sp>
      <p:sp>
        <p:nvSpPr>
          <p:cNvPr id="7" name="Footer Placeholder 4">
            <a:extLst>
              <a:ext uri="{FF2B5EF4-FFF2-40B4-BE49-F238E27FC236}">
                <a16:creationId xmlns:a16="http://schemas.microsoft.com/office/drawing/2014/main" id="{66D04279-28E6-3CA1-3456-666F8629CED3}"/>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279782199"/>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3.xml"/><Relationship Id="rId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theme" Target="../theme/theme5.xml"/><Relationship Id="rId4"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5" Type="http://schemas.openxmlformats.org/officeDocument/2006/relationships/theme" Target="../theme/theme6.xml"/><Relationship Id="rId4"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theme" Target="../theme/theme7.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538345"/>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99" r:id="rId3"/>
    <p:sldLayoutId id="214748370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6DBEC6-2685-F2FC-298D-5F4CBBF49425}"/>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
        <p:nvSpPr>
          <p:cNvPr id="2" name="Text Placeholder 5">
            <a:extLst>
              <a:ext uri="{FF2B5EF4-FFF2-40B4-BE49-F238E27FC236}">
                <a16:creationId xmlns:a16="http://schemas.microsoft.com/office/drawing/2014/main" id="{46577CEF-2EB4-A5BD-C2E7-01DE34F946D7}"/>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3" name="Text Placeholder 5">
            <a:extLst>
              <a:ext uri="{FF2B5EF4-FFF2-40B4-BE49-F238E27FC236}">
                <a16:creationId xmlns:a16="http://schemas.microsoft.com/office/drawing/2014/main" id="{AB4950E6-5C50-BC58-56EA-C3A4D033D3BC}"/>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
        <p:nvSpPr>
          <p:cNvPr id="21" name="Title Placeholder 16">
            <a:extLst>
              <a:ext uri="{FF2B5EF4-FFF2-40B4-BE49-F238E27FC236}">
                <a16:creationId xmlns:a16="http://schemas.microsoft.com/office/drawing/2014/main" id="{F57F4805-F012-B4DF-F69C-5B6FDD5165B2}"/>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dirty="0"/>
              <a:t>Click to edit Master title style</a:t>
            </a:r>
          </a:p>
        </p:txBody>
      </p:sp>
      <p:sp>
        <p:nvSpPr>
          <p:cNvPr id="22" name="Text Placeholder 17">
            <a:extLst>
              <a:ext uri="{FF2B5EF4-FFF2-40B4-BE49-F238E27FC236}">
                <a16:creationId xmlns:a16="http://schemas.microsoft.com/office/drawing/2014/main" id="{45E28841-3942-0C14-E018-4E1A6C0C59D7}"/>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dirty="0"/>
              <a:t>Click to edit Master text styles</a:t>
            </a:r>
          </a:p>
          <a:p>
            <a:pPr marL="344488" lvl="1" indent="-173038">
              <a:lnSpc>
                <a:spcPct val="110000"/>
              </a:lnSpc>
              <a:spcBef>
                <a:spcPts val="600"/>
              </a:spcBef>
              <a:buFont typeface="Poppins" panose="00000500000000000000" pitchFamily="2" charset="0"/>
              <a:buChar char="−"/>
            </a:pPr>
            <a:r>
              <a:rPr lang="en-US" dirty="0"/>
              <a:t>Second level</a:t>
            </a:r>
          </a:p>
          <a:p>
            <a:pPr marL="515938" lvl="2" indent="-171450">
              <a:lnSpc>
                <a:spcPct val="110000"/>
              </a:lnSpc>
              <a:spcBef>
                <a:spcPts val="600"/>
              </a:spcBef>
            </a:pPr>
            <a:r>
              <a:rPr lang="en-US" dirty="0"/>
              <a:t>Third level</a:t>
            </a:r>
          </a:p>
          <a:p>
            <a:pPr marL="688975" lvl="3" indent="-173038">
              <a:lnSpc>
                <a:spcPct val="110000"/>
              </a:lnSpc>
              <a:spcBef>
                <a:spcPts val="600"/>
              </a:spcBef>
              <a:buFont typeface="Poppins" panose="00000500000000000000" pitchFamily="2" charset="0"/>
              <a:buChar char="−"/>
            </a:pPr>
            <a:r>
              <a:rPr lang="en-US" dirty="0"/>
              <a:t>Fourth level</a:t>
            </a:r>
          </a:p>
          <a:p>
            <a:pPr marL="855663" lvl="4" indent="-166688">
              <a:lnSpc>
                <a:spcPct val="110000"/>
              </a:lnSpc>
              <a:spcBef>
                <a:spcPts val="600"/>
              </a:spcBef>
            </a:pPr>
            <a:r>
              <a:rPr lang="en-US" dirty="0"/>
              <a:t>Fifth level</a:t>
            </a:r>
          </a:p>
        </p:txBody>
      </p:sp>
    </p:spTree>
    <p:extLst>
      <p:ext uri="{BB962C8B-B14F-4D97-AF65-F5344CB8AC3E}">
        <p14:creationId xmlns:p14="http://schemas.microsoft.com/office/powerpoint/2010/main" val="3886770927"/>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49" r:id="rId3"/>
    <p:sldLayoutId id="2147483688" r:id="rId4"/>
    <p:sldLayoutId id="2147483687" r:id="rId5"/>
    <p:sldLayoutId id="2147483725" r:id="rId6"/>
    <p:sldLayoutId id="2147483686" r:id="rId7"/>
    <p:sldLayoutId id="2147483715" r:id="rId8"/>
    <p:sldLayoutId id="2147483713" r:id="rId9"/>
    <p:sldLayoutId id="2147483701" r:id="rId10"/>
    <p:sldLayoutId id="2147483703" r:id="rId11"/>
    <p:sldLayoutId id="2147483705" r:id="rId12"/>
    <p:sldLayoutId id="2147483658" r:id="rId13"/>
    <p:sldLayoutId id="2147483651" r:id="rId14"/>
    <p:sldLayoutId id="2147483652" r:id="rId15"/>
    <p:sldLayoutId id="2147483657" r:id="rId16"/>
    <p:sldLayoutId id="2147483653" r:id="rId17"/>
    <p:sldLayoutId id="2147483694" r:id="rId18"/>
    <p:sldLayoutId id="2147483708" r:id="rId19"/>
    <p:sldLayoutId id="2147483697" r:id="rId20"/>
    <p:sldLayoutId id="2147483737" r:id="rId21"/>
    <p:sldLayoutId id="2147483739" r:id="rId22"/>
  </p:sldLayoutIdLst>
  <p:hf hdr="0" ftr="0" dt="0"/>
  <p:txStyles>
    <p:title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guide id="5"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09147"/>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3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D52A1F4-FB15-0B2D-7DFF-4AC1873B451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
        <p:nvSpPr>
          <p:cNvPr id="3" name="Text Placeholder 5">
            <a:extLst>
              <a:ext uri="{FF2B5EF4-FFF2-40B4-BE49-F238E27FC236}">
                <a16:creationId xmlns:a16="http://schemas.microsoft.com/office/drawing/2014/main" id="{FA5319E7-8948-378F-DF8C-7C80D60C07CA}"/>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lumMod val="65000"/>
                  </a:schemeClr>
                </a:solidFill>
                <a:latin typeface="Poppins SemiBold" pitchFamily="2" charset="77"/>
                <a:cs typeface="Poppins SemiBold" pitchFamily="2" charset="77"/>
              </a:rPr>
              <a:t>|  NXP  |  </a:t>
            </a:r>
            <a:r>
              <a:rPr lang="en-GB" dirty="0">
                <a:solidFill>
                  <a:schemeClr val="tx1">
                    <a:lumMod val="65000"/>
                  </a:schemeClr>
                </a:solidFill>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AD39AA8-A244-DB56-42EC-193BDAB2C61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lumMod val="65000"/>
                  </a:schemeClr>
                </a:solidFill>
                <a:latin typeface="Poppins" panose="00000500000000000000" pitchFamily="2" charset="0"/>
                <a:cs typeface="Poppins" panose="00000500000000000000" pitchFamily="2" charset="0"/>
              </a:rPr>
              <a:t>‹#›</a:t>
            </a:fld>
            <a:endParaRPr lang="en-GB" dirty="0">
              <a:solidFill>
                <a:schemeClr val="tx1">
                  <a:lumMod val="65000"/>
                </a:schemeClr>
              </a:solidFill>
              <a:latin typeface="Poppins" panose="00000500000000000000" pitchFamily="2" charset="0"/>
              <a:cs typeface="Poppins" panose="00000500000000000000" pitchFamily="2" charset="0"/>
            </a:endParaRPr>
          </a:p>
        </p:txBody>
      </p:sp>
      <p:sp>
        <p:nvSpPr>
          <p:cNvPr id="2" name="Title Placeholder 16">
            <a:extLst>
              <a:ext uri="{FF2B5EF4-FFF2-40B4-BE49-F238E27FC236}">
                <a16:creationId xmlns:a16="http://schemas.microsoft.com/office/drawing/2014/main" id="{3D2DD0E2-8C1E-EA89-DB65-8934D257EAB8}"/>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dirty="0"/>
              <a:t>Click to edit Master title style</a:t>
            </a:r>
          </a:p>
        </p:txBody>
      </p:sp>
      <p:sp>
        <p:nvSpPr>
          <p:cNvPr id="5" name="Text Placeholder 17">
            <a:extLst>
              <a:ext uri="{FF2B5EF4-FFF2-40B4-BE49-F238E27FC236}">
                <a16:creationId xmlns:a16="http://schemas.microsoft.com/office/drawing/2014/main" id="{C1BEE7E3-E75B-96AC-2D17-FB238CFE9218}"/>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dirty="0"/>
              <a:t>Click to edit Master text styles</a:t>
            </a:r>
          </a:p>
          <a:p>
            <a:pPr marL="344488" lvl="1" indent="-173038">
              <a:lnSpc>
                <a:spcPct val="110000"/>
              </a:lnSpc>
              <a:spcBef>
                <a:spcPts val="600"/>
              </a:spcBef>
              <a:buFont typeface="Poppins" panose="00000500000000000000" pitchFamily="2" charset="0"/>
              <a:buChar char="−"/>
            </a:pPr>
            <a:r>
              <a:rPr lang="en-US" dirty="0"/>
              <a:t>Second level</a:t>
            </a:r>
          </a:p>
          <a:p>
            <a:pPr marL="515938" lvl="2" indent="-171450">
              <a:lnSpc>
                <a:spcPct val="110000"/>
              </a:lnSpc>
              <a:spcBef>
                <a:spcPts val="600"/>
              </a:spcBef>
            </a:pPr>
            <a:r>
              <a:rPr lang="en-US" dirty="0"/>
              <a:t>Third level</a:t>
            </a:r>
          </a:p>
          <a:p>
            <a:pPr marL="688975" lvl="3" indent="-173038">
              <a:lnSpc>
                <a:spcPct val="110000"/>
              </a:lnSpc>
              <a:spcBef>
                <a:spcPts val="600"/>
              </a:spcBef>
              <a:buFont typeface="Poppins" panose="00000500000000000000" pitchFamily="2" charset="0"/>
              <a:buChar char="−"/>
            </a:pPr>
            <a:r>
              <a:rPr lang="en-US" dirty="0"/>
              <a:t>Fourth level</a:t>
            </a:r>
          </a:p>
          <a:p>
            <a:pPr marL="855663" lvl="4" indent="-166688">
              <a:lnSpc>
                <a:spcPct val="110000"/>
              </a:lnSpc>
              <a:spcBef>
                <a:spcPts val="600"/>
              </a:spcBef>
            </a:pPr>
            <a:r>
              <a:rPr lang="en-US" dirty="0"/>
              <a:t>Fifth level</a:t>
            </a:r>
          </a:p>
        </p:txBody>
      </p:sp>
    </p:spTree>
    <p:extLst>
      <p:ext uri="{BB962C8B-B14F-4D97-AF65-F5344CB8AC3E}">
        <p14:creationId xmlns:p14="http://schemas.microsoft.com/office/powerpoint/2010/main" val="791975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730" r:id="rId3"/>
    <p:sldLayoutId id="2147483731" r:id="rId4"/>
    <p:sldLayoutId id="2147483732" r:id="rId5"/>
    <p:sldLayoutId id="2147483733" r:id="rId6"/>
    <p:sldLayoutId id="2147483683" r:id="rId7"/>
    <p:sldLayoutId id="2147483716" r:id="rId8"/>
    <p:sldLayoutId id="2147483712" r:id="rId9"/>
    <p:sldLayoutId id="2147483702" r:id="rId10"/>
    <p:sldLayoutId id="2147483704" r:id="rId11"/>
    <p:sldLayoutId id="2147483678" r:id="rId12"/>
    <p:sldLayoutId id="2147483677" r:id="rId13"/>
    <p:sldLayoutId id="2147483679" r:id="rId14"/>
    <p:sldLayoutId id="2147483710" r:id="rId15"/>
    <p:sldLayoutId id="2147483711" r:id="rId16"/>
    <p:sldLayoutId id="2147483695" r:id="rId17"/>
    <p:sldLayoutId id="2147483723" r:id="rId18"/>
    <p:sldLayoutId id="2147483696" r:id="rId19"/>
    <p:sldLayoutId id="2147483734" r:id="rId20"/>
  </p:sldLayoutIdLst>
  <p:txStyles>
    <p:titleStyle>
      <a:lvl1pPr algn="l" defTabSz="914400" rtl="0" eaLnBrk="1" latinLnBrk="0" hangingPunct="1">
        <a:lnSpc>
          <a:spcPct val="90000"/>
        </a:lnSpc>
        <a:spcBef>
          <a:spcPct val="0"/>
        </a:spcBef>
        <a:buNone/>
        <a:defRPr lang="en-US" sz="2200" b="1" i="0" kern="1200" dirty="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53834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09147"/>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D52A1F4-FB15-0B2D-7DFF-4AC1873B451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
        <p:nvSpPr>
          <p:cNvPr id="3" name="Text Placeholder 5">
            <a:extLst>
              <a:ext uri="{FF2B5EF4-FFF2-40B4-BE49-F238E27FC236}">
                <a16:creationId xmlns:a16="http://schemas.microsoft.com/office/drawing/2014/main" id="{FA5319E7-8948-378F-DF8C-7C80D60C07CA}"/>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lumMod val="65000"/>
                  </a:schemeClr>
                </a:solidFill>
                <a:latin typeface="Poppins SemiBold" pitchFamily="2" charset="77"/>
                <a:cs typeface="Poppins SemiBold" pitchFamily="2" charset="77"/>
              </a:rPr>
              <a:t>|  NXP  |  </a:t>
            </a:r>
            <a:r>
              <a:rPr lang="en-GB" dirty="0">
                <a:solidFill>
                  <a:schemeClr val="tx1">
                    <a:lumMod val="65000"/>
                  </a:schemeClr>
                </a:solidFill>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AD39AA8-A244-DB56-42EC-193BDAB2C61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lumMod val="65000"/>
                  </a:schemeClr>
                </a:solidFill>
                <a:latin typeface="Poppins" panose="00000500000000000000" pitchFamily="2" charset="0"/>
                <a:cs typeface="Poppins" panose="00000500000000000000" pitchFamily="2" charset="0"/>
              </a:rPr>
              <a:t>‹#›</a:t>
            </a:fld>
            <a:endParaRPr lang="en-GB" dirty="0">
              <a:solidFill>
                <a:schemeClr val="tx1">
                  <a:lumMod val="65000"/>
                </a:schemeClr>
              </a:solidFill>
              <a:latin typeface="Poppins" panose="00000500000000000000" pitchFamily="2" charset="0"/>
              <a:cs typeface="Poppins" panose="00000500000000000000" pitchFamily="2" charset="0"/>
            </a:endParaRPr>
          </a:p>
        </p:txBody>
      </p:sp>
      <p:sp>
        <p:nvSpPr>
          <p:cNvPr id="2" name="Title Placeholder 16">
            <a:extLst>
              <a:ext uri="{FF2B5EF4-FFF2-40B4-BE49-F238E27FC236}">
                <a16:creationId xmlns:a16="http://schemas.microsoft.com/office/drawing/2014/main" id="{3D2DD0E2-8C1E-EA89-DB65-8934D257EAB8}"/>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dirty="0"/>
              <a:t>Click to edit Master title style</a:t>
            </a:r>
          </a:p>
        </p:txBody>
      </p:sp>
      <p:sp>
        <p:nvSpPr>
          <p:cNvPr id="5" name="Text Placeholder 17">
            <a:extLst>
              <a:ext uri="{FF2B5EF4-FFF2-40B4-BE49-F238E27FC236}">
                <a16:creationId xmlns:a16="http://schemas.microsoft.com/office/drawing/2014/main" id="{C1BEE7E3-E75B-96AC-2D17-FB238CFE9218}"/>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dirty="0"/>
              <a:t>Click to edit Master text styles</a:t>
            </a:r>
          </a:p>
          <a:p>
            <a:pPr marL="344488" lvl="1" indent="-173038">
              <a:lnSpc>
                <a:spcPct val="110000"/>
              </a:lnSpc>
              <a:spcBef>
                <a:spcPts val="600"/>
              </a:spcBef>
              <a:buFont typeface="Poppins" panose="00000500000000000000" pitchFamily="2" charset="0"/>
              <a:buChar char="−"/>
            </a:pPr>
            <a:r>
              <a:rPr lang="en-US" dirty="0"/>
              <a:t>Second level</a:t>
            </a:r>
          </a:p>
          <a:p>
            <a:pPr marL="515938" lvl="2" indent="-171450">
              <a:lnSpc>
                <a:spcPct val="110000"/>
              </a:lnSpc>
              <a:spcBef>
                <a:spcPts val="600"/>
              </a:spcBef>
            </a:pPr>
            <a:r>
              <a:rPr lang="en-US" dirty="0"/>
              <a:t>Third level</a:t>
            </a:r>
          </a:p>
          <a:p>
            <a:pPr marL="688975" lvl="3" indent="-173038">
              <a:lnSpc>
                <a:spcPct val="110000"/>
              </a:lnSpc>
              <a:spcBef>
                <a:spcPts val="600"/>
              </a:spcBef>
              <a:buFont typeface="Poppins" panose="00000500000000000000" pitchFamily="2" charset="0"/>
              <a:buChar char="−"/>
            </a:pPr>
            <a:r>
              <a:rPr lang="en-US" dirty="0"/>
              <a:t>Fourth level</a:t>
            </a:r>
          </a:p>
          <a:p>
            <a:pPr marL="855663" lvl="4" indent="-166688">
              <a:lnSpc>
                <a:spcPct val="110000"/>
              </a:lnSpc>
              <a:spcBef>
                <a:spcPts val="600"/>
              </a:spcBef>
            </a:pPr>
            <a:r>
              <a:rPr lang="en-US" dirty="0"/>
              <a:t>Fifth level</a:t>
            </a:r>
          </a:p>
        </p:txBody>
      </p:sp>
    </p:spTree>
    <p:extLst>
      <p:ext uri="{BB962C8B-B14F-4D97-AF65-F5344CB8AC3E}">
        <p14:creationId xmlns:p14="http://schemas.microsoft.com/office/powerpoint/2010/main" val="7919755"/>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Lst>
  <p:txStyles>
    <p:titleStyle>
      <a:lvl1pPr algn="l" defTabSz="914400" rtl="0" eaLnBrk="1" latinLnBrk="0" hangingPunct="1">
        <a:lnSpc>
          <a:spcPct val="90000"/>
        </a:lnSpc>
        <a:spcBef>
          <a:spcPct val="0"/>
        </a:spcBef>
        <a:buNone/>
        <a:defRPr lang="en-US" sz="2200" b="1" i="0" kern="1200" dirty="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pubs.opengroup.org/onlinepubs/009604599/basedefs/stdint.h.html" TargetMode="External"/><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electron/electron/pull/38776" TargetMode="Externa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D186FE-85FC-5049-EC94-1E1B1012A329}"/>
              </a:ext>
            </a:extLst>
          </p:cNvPr>
          <p:cNvSpPr>
            <a:spLocks noGrp="1"/>
          </p:cNvSpPr>
          <p:nvPr>
            <p:ph type="body" sz="quarter" idx="11"/>
          </p:nvPr>
        </p:nvSpPr>
        <p:spPr/>
        <p:txBody>
          <a:bodyPr/>
          <a:lstStyle/>
          <a:p>
            <a:r>
              <a:rPr lang="en-US" dirty="0"/>
              <a:t>June 2024</a:t>
            </a:r>
          </a:p>
        </p:txBody>
      </p:sp>
      <p:sp>
        <p:nvSpPr>
          <p:cNvPr id="7" name="Text Placeholder 6">
            <a:extLst>
              <a:ext uri="{FF2B5EF4-FFF2-40B4-BE49-F238E27FC236}">
                <a16:creationId xmlns:a16="http://schemas.microsoft.com/office/drawing/2014/main" id="{5D144B56-4A81-6B67-47B7-616E6AF1FDB4}"/>
              </a:ext>
            </a:extLst>
          </p:cNvPr>
          <p:cNvSpPr>
            <a:spLocks noGrp="1"/>
          </p:cNvSpPr>
          <p:nvPr>
            <p:ph type="body" sz="quarter" idx="12"/>
          </p:nvPr>
        </p:nvSpPr>
        <p:spPr/>
        <p:txBody>
          <a:bodyPr/>
          <a:lstStyle/>
          <a:p>
            <a:r>
              <a:rPr lang="en-US" dirty="0"/>
              <a:t>Mihai, Toader</a:t>
            </a:r>
          </a:p>
          <a:p>
            <a:r>
              <a:rPr lang="en-US" dirty="0"/>
              <a:t>Test Architect</a:t>
            </a:r>
          </a:p>
        </p:txBody>
      </p:sp>
      <p:sp>
        <p:nvSpPr>
          <p:cNvPr id="2" name="Title 1">
            <a:extLst>
              <a:ext uri="{FF2B5EF4-FFF2-40B4-BE49-F238E27FC236}">
                <a16:creationId xmlns:a16="http://schemas.microsoft.com/office/drawing/2014/main" id="{2F40B1E0-9321-2919-97D3-B8F99223010F}"/>
              </a:ext>
            </a:extLst>
          </p:cNvPr>
          <p:cNvSpPr>
            <a:spLocks noGrp="1"/>
          </p:cNvSpPr>
          <p:nvPr>
            <p:ph type="title"/>
          </p:nvPr>
        </p:nvSpPr>
        <p:spPr/>
        <p:txBody>
          <a:bodyPr/>
          <a:lstStyle/>
          <a:p>
            <a:r>
              <a:rPr lang="en-US" spc="-50" dirty="0"/>
              <a:t>NXP SUMMER SCHOOL 202</a:t>
            </a:r>
            <a:r>
              <a:rPr lang="ro-RO" spc="-50" dirty="0"/>
              <a:t>4</a:t>
            </a:r>
            <a:endParaRPr lang="en-US" dirty="0"/>
          </a:p>
        </p:txBody>
      </p:sp>
    </p:spTree>
    <p:extLst>
      <p:ext uri="{BB962C8B-B14F-4D97-AF65-F5344CB8AC3E}">
        <p14:creationId xmlns:p14="http://schemas.microsoft.com/office/powerpoint/2010/main" val="408517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1A59-CE4E-45FF-A6E7-3D76B34802C5}"/>
              </a:ext>
            </a:extLst>
          </p:cNvPr>
          <p:cNvSpPr>
            <a:spLocks noGrp="1"/>
          </p:cNvSpPr>
          <p:nvPr>
            <p:ph type="title"/>
          </p:nvPr>
        </p:nvSpPr>
        <p:spPr/>
        <p:txBody>
          <a:bodyPr/>
          <a:lstStyle/>
          <a:p>
            <a:r>
              <a:rPr lang="en-US"/>
              <a:t>Embedded processors</a:t>
            </a:r>
          </a:p>
        </p:txBody>
      </p:sp>
      <p:pic>
        <p:nvPicPr>
          <p:cNvPr id="4" name="Picture 3" descr="A picture containing text, diagram, plan, screenshot&#10;&#10;Description automatically generated">
            <a:extLst>
              <a:ext uri="{FF2B5EF4-FFF2-40B4-BE49-F238E27FC236}">
                <a16:creationId xmlns:a16="http://schemas.microsoft.com/office/drawing/2014/main" id="{BDEDD8FC-CF95-61B8-DD30-291F9123AF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17221" y="1416908"/>
            <a:ext cx="8757557" cy="4316580"/>
          </a:xfrm>
          <a:prstGeom prst="rect">
            <a:avLst/>
          </a:prstGeom>
        </p:spPr>
      </p:pic>
    </p:spTree>
    <p:extLst>
      <p:ext uri="{BB962C8B-B14F-4D97-AF65-F5344CB8AC3E}">
        <p14:creationId xmlns:p14="http://schemas.microsoft.com/office/powerpoint/2010/main" val="77171972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2F3-B924-08C2-D9F9-1ED4CE97AA48}"/>
              </a:ext>
            </a:extLst>
          </p:cNvPr>
          <p:cNvSpPr>
            <a:spLocks noGrp="1"/>
          </p:cNvSpPr>
          <p:nvPr>
            <p:ph type="title"/>
          </p:nvPr>
        </p:nvSpPr>
        <p:spPr/>
        <p:txBody>
          <a:bodyPr/>
          <a:lstStyle/>
          <a:p>
            <a:r>
              <a:rPr lang="en-US"/>
              <a:t>Asymmetric Key Cryptography</a:t>
            </a:r>
          </a:p>
        </p:txBody>
      </p:sp>
      <p:sp>
        <p:nvSpPr>
          <p:cNvPr id="3" name="Text Placeholder 2">
            <a:extLst>
              <a:ext uri="{FF2B5EF4-FFF2-40B4-BE49-F238E27FC236}">
                <a16:creationId xmlns:a16="http://schemas.microsoft.com/office/drawing/2014/main" id="{3D80C69F-1EDF-A2E5-E5B4-3DCA4317B6BC}"/>
              </a:ext>
            </a:extLst>
          </p:cNvPr>
          <p:cNvSpPr>
            <a:spLocks noGrp="1"/>
          </p:cNvSpPr>
          <p:nvPr>
            <p:ph type="body" sz="quarter" idx="10"/>
          </p:nvPr>
        </p:nvSpPr>
        <p:spPr/>
        <p:txBody>
          <a:bodyPr/>
          <a:lstStyle/>
          <a:p>
            <a:r>
              <a:rPr lang="en-US"/>
              <a:t>Public Key Cryptography is a very advanced form of cryptography.</a:t>
            </a:r>
          </a:p>
          <a:p>
            <a:r>
              <a:rPr lang="en-US"/>
              <a:t>Officially, it was invented by Whitfield Diffie and Martin Hellman in 1975.</a:t>
            </a:r>
          </a:p>
          <a:p>
            <a:r>
              <a:rPr lang="en-US"/>
              <a:t>The basic technique of public key cryptography was first discovered in 1973 by the British Clifford Cocks of Communications-Electronics Security Group (CESG) of (Government Communications Headquarters - GCHQ) but this was a secret until 1997</a:t>
            </a:r>
          </a:p>
        </p:txBody>
      </p:sp>
    </p:spTree>
    <p:extLst>
      <p:ext uri="{BB962C8B-B14F-4D97-AF65-F5344CB8AC3E}">
        <p14:creationId xmlns:p14="http://schemas.microsoft.com/office/powerpoint/2010/main" val="28208742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a:t>RSA</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p:txBody>
          <a:bodyPr/>
          <a:lstStyle/>
          <a:p>
            <a:r>
              <a:rPr lang="en-US" dirty="0"/>
              <a:t>RSA (Rivest, Shamir and Adleman who first publicly described it in 1977) is an algorithm for public-key cryptography. It is the first algorithm known to be suitable for signing as well as encryption, and one of the first great advances in public key cryptography.</a:t>
            </a:r>
          </a:p>
          <a:p>
            <a:r>
              <a:rPr lang="en-US" dirty="0"/>
              <a:t>RSA is widely used in electronic commerce protocols and is believed to be secure given sufficiently long keys and the use of up-to-date implementations.</a:t>
            </a:r>
          </a:p>
        </p:txBody>
      </p:sp>
    </p:spTree>
    <p:extLst>
      <p:ext uri="{BB962C8B-B14F-4D97-AF65-F5344CB8AC3E}">
        <p14:creationId xmlns:p14="http://schemas.microsoft.com/office/powerpoint/2010/main" val="194444700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3272-3B27-2924-29FD-82011FAAB8E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833C642-ABF7-A82F-97DF-B6F3D69C6C04}"/>
              </a:ext>
            </a:extLst>
          </p:cNvPr>
          <p:cNvSpPr>
            <a:spLocks noGrp="1"/>
          </p:cNvSpPr>
          <p:nvPr>
            <p:ph type="body" sz="quarter" idx="10"/>
          </p:nvPr>
        </p:nvSpPr>
        <p:spPr/>
        <p:txBody>
          <a:bodyPr/>
          <a:lstStyle/>
          <a:p>
            <a:r>
              <a:rPr lang="en-US"/>
              <a:t>This was solved on April 26, 1994, cracked by an international effort via the internet with the use of 1600 workstations, mainframes, and supercomputers attacked the number for eight months before finding its Public key and its private key.</a:t>
            </a:r>
          </a:p>
          <a:p>
            <a:r>
              <a:rPr lang="en-US"/>
              <a:t>Encryption key = </a:t>
            </a:r>
            <a:r>
              <a:rPr lang="en-US">
                <a:solidFill>
                  <a:srgbClr val="FF0000"/>
                </a:solidFill>
              </a:rPr>
              <a:t>9007</a:t>
            </a:r>
          </a:p>
          <a:p>
            <a:r>
              <a:rPr lang="en-US"/>
              <a:t>The message "</a:t>
            </a:r>
            <a:r>
              <a:rPr lang="en-US">
                <a:solidFill>
                  <a:srgbClr val="FF0000"/>
                </a:solidFill>
              </a:rPr>
              <a:t>first solver wins one hundred dollars</a:t>
            </a:r>
            <a:r>
              <a:rPr lang="en-US"/>
              <a:t>".</a:t>
            </a:r>
          </a:p>
          <a:p>
            <a:r>
              <a:rPr lang="en-US"/>
              <a:t>Of course, the RSA algorithm is safe, as it would be incredibly difficult to gather up such international participation to commit malicious acts.</a:t>
            </a:r>
          </a:p>
        </p:txBody>
      </p:sp>
    </p:spTree>
    <p:extLst>
      <p:ext uri="{BB962C8B-B14F-4D97-AF65-F5344CB8AC3E}">
        <p14:creationId xmlns:p14="http://schemas.microsoft.com/office/powerpoint/2010/main" val="137175049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5CF9-8F17-3303-C326-3C7AAEB46E36}"/>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46BD2219-05F7-D5DA-4F97-59BDD91F91E5}"/>
              </a:ext>
            </a:extLst>
          </p:cNvPr>
          <p:cNvSpPr>
            <a:spLocks noGrp="1"/>
          </p:cNvSpPr>
          <p:nvPr>
            <p:ph type="body" sz="quarter" idx="10"/>
          </p:nvPr>
        </p:nvSpPr>
        <p:spPr>
          <a:xfrm>
            <a:off x="394774" y="1153266"/>
            <a:ext cx="6318847" cy="4667249"/>
          </a:xfrm>
        </p:spPr>
        <p:txBody>
          <a:bodyPr/>
          <a:lstStyle/>
          <a:p>
            <a:pPr marL="0" indent="0">
              <a:buNone/>
            </a:pPr>
            <a:r>
              <a:rPr lang="en-US"/>
              <a:t>A cryptographic hash function is a hash function that takes an arbitrary block of data and returns a fixed-size bit string, the cryptographic hash value, such that any (accidental or intentional) change to the data will (with very high probability) change the hash value. The data to be encoded are often called the message, and the hash value is sometimes called the message digest or simply digest.</a:t>
            </a:r>
          </a:p>
        </p:txBody>
      </p:sp>
      <p:pic>
        <p:nvPicPr>
          <p:cNvPr id="5" name="Picture 4">
            <a:extLst>
              <a:ext uri="{FF2B5EF4-FFF2-40B4-BE49-F238E27FC236}">
                <a16:creationId xmlns:a16="http://schemas.microsoft.com/office/drawing/2014/main" id="{4DA54C1C-8609-C381-A400-2B1AC360F2C4}"/>
              </a:ext>
            </a:extLst>
          </p:cNvPr>
          <p:cNvPicPr>
            <a:picLocks noChangeAspect="1"/>
          </p:cNvPicPr>
          <p:nvPr/>
        </p:nvPicPr>
        <p:blipFill>
          <a:blip r:embed="rId2"/>
          <a:stretch>
            <a:fillRect/>
          </a:stretch>
        </p:blipFill>
        <p:spPr>
          <a:xfrm>
            <a:off x="7140109" y="1153266"/>
            <a:ext cx="4515422" cy="3389977"/>
          </a:xfrm>
          <a:prstGeom prst="rect">
            <a:avLst/>
          </a:prstGeom>
        </p:spPr>
      </p:pic>
    </p:spTree>
    <p:extLst>
      <p:ext uri="{BB962C8B-B14F-4D97-AF65-F5344CB8AC3E}">
        <p14:creationId xmlns:p14="http://schemas.microsoft.com/office/powerpoint/2010/main" val="199505651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BC58-A53C-9516-FAFA-1F284B8DDD1B}"/>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89BD9705-2218-8BF9-C5CA-4215BA7F1082}"/>
              </a:ext>
            </a:extLst>
          </p:cNvPr>
          <p:cNvSpPr>
            <a:spLocks noGrp="1"/>
          </p:cNvSpPr>
          <p:nvPr>
            <p:ph type="body" sz="quarter" idx="10"/>
          </p:nvPr>
        </p:nvSpPr>
        <p:spPr/>
        <p:txBody>
          <a:bodyPr/>
          <a:lstStyle/>
          <a:p>
            <a:pPr marL="0" indent="0">
              <a:buNone/>
            </a:pPr>
            <a:r>
              <a:rPr lang="en-US"/>
              <a:t>The ideal cryptographic hash function has four main properties:</a:t>
            </a:r>
          </a:p>
          <a:p>
            <a:r>
              <a:rPr lang="en-US"/>
              <a:t>it is easy to compute the hash value for any given message</a:t>
            </a:r>
          </a:p>
          <a:p>
            <a:r>
              <a:rPr lang="en-US"/>
              <a:t>it is infeasible to generate a message that has a given hash</a:t>
            </a:r>
          </a:p>
          <a:p>
            <a:r>
              <a:rPr lang="en-US"/>
              <a:t>it is infeasible to modify a message without changing the hash</a:t>
            </a:r>
          </a:p>
          <a:p>
            <a:r>
              <a:rPr lang="en-US"/>
              <a:t>it is infeasible to find two different messages with the same hash.</a:t>
            </a:r>
          </a:p>
        </p:txBody>
      </p:sp>
    </p:spTree>
    <p:extLst>
      <p:ext uri="{BB962C8B-B14F-4D97-AF65-F5344CB8AC3E}">
        <p14:creationId xmlns:p14="http://schemas.microsoft.com/office/powerpoint/2010/main" val="152449721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51C-19E8-6ABD-01C5-60072D0AE7D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8C7C7-5C7D-9BA6-3DFD-862B5D8B1F11}"/>
              </a:ext>
            </a:extLst>
          </p:cNvPr>
          <p:cNvSpPr>
            <a:spLocks noGrp="1"/>
          </p:cNvSpPr>
          <p:nvPr>
            <p:ph type="body" sz="quarter" idx="10"/>
          </p:nvPr>
        </p:nvSpPr>
        <p:spPr/>
        <p:txBody>
          <a:bodyPr/>
          <a:lstStyle/>
          <a:p>
            <a:endParaRPr lang="en-US"/>
          </a:p>
        </p:txBody>
      </p:sp>
      <p:pic>
        <p:nvPicPr>
          <p:cNvPr id="7" name="Picture 6" descr="A picture containing text, screenshot, font, line&#10;&#10;Description automatically generated">
            <a:extLst>
              <a:ext uri="{FF2B5EF4-FFF2-40B4-BE49-F238E27FC236}">
                <a16:creationId xmlns:a16="http://schemas.microsoft.com/office/drawing/2014/main" id="{301513B0-903F-DC57-8F1A-07123A117A7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33147" y="1234740"/>
            <a:ext cx="7316705" cy="4677893"/>
          </a:xfrm>
          <a:prstGeom prst="rect">
            <a:avLst/>
          </a:prstGeom>
        </p:spPr>
      </p:pic>
    </p:spTree>
    <p:extLst>
      <p:ext uri="{BB962C8B-B14F-4D97-AF65-F5344CB8AC3E}">
        <p14:creationId xmlns:p14="http://schemas.microsoft.com/office/powerpoint/2010/main" val="269864654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A0F2-35DC-9141-92A5-67361F74E53B}"/>
              </a:ext>
            </a:extLst>
          </p:cNvPr>
          <p:cNvSpPr>
            <a:spLocks noGrp="1"/>
          </p:cNvSpPr>
          <p:nvPr>
            <p:ph type="title"/>
          </p:nvPr>
        </p:nvSpPr>
        <p:spPr/>
        <p:txBody>
          <a:bodyPr/>
          <a:lstStyle/>
          <a:p>
            <a:r>
              <a:rPr lang="en-US"/>
              <a:t>Collusion Discovery</a:t>
            </a:r>
          </a:p>
        </p:txBody>
      </p:sp>
      <p:sp>
        <p:nvSpPr>
          <p:cNvPr id="3" name="Text Placeholder 2">
            <a:extLst>
              <a:ext uri="{FF2B5EF4-FFF2-40B4-BE49-F238E27FC236}">
                <a16:creationId xmlns:a16="http://schemas.microsoft.com/office/drawing/2014/main" id="{7349F6DF-9BF6-2BA3-1025-EE85A68D7B29}"/>
              </a:ext>
            </a:extLst>
          </p:cNvPr>
          <p:cNvSpPr>
            <a:spLocks noGrp="1"/>
          </p:cNvSpPr>
          <p:nvPr>
            <p:ph type="body" sz="quarter" idx="10"/>
          </p:nvPr>
        </p:nvSpPr>
        <p:spPr>
          <a:xfrm>
            <a:off x="394775" y="1153266"/>
            <a:ext cx="4602342" cy="4667249"/>
          </a:xfrm>
        </p:spPr>
        <p:txBody>
          <a:bodyPr/>
          <a:lstStyle/>
          <a:p>
            <a:pPr marL="0" indent="0">
              <a:buNone/>
            </a:pPr>
            <a:r>
              <a:rPr lang="en-US" dirty="0"/>
              <a:t>In March 2005 </a:t>
            </a:r>
            <a:r>
              <a:rPr lang="en-US" dirty="0" err="1"/>
              <a:t>Xiaoyun</a:t>
            </a:r>
            <a:r>
              <a:rPr lang="en-US" dirty="0"/>
              <a:t> Wang and </a:t>
            </a:r>
            <a:r>
              <a:rPr lang="en-US" dirty="0" err="1"/>
              <a:t>Hongbo</a:t>
            </a:r>
            <a:r>
              <a:rPr lang="en-US" dirty="0"/>
              <a:t> Yu of Shandong University in China created a pair of files that share the same MD5 checksum hence prove that there is a collusion when using MD5</a:t>
            </a:r>
          </a:p>
        </p:txBody>
      </p:sp>
      <p:pic>
        <p:nvPicPr>
          <p:cNvPr id="5" name="Picture 4">
            <a:extLst>
              <a:ext uri="{FF2B5EF4-FFF2-40B4-BE49-F238E27FC236}">
                <a16:creationId xmlns:a16="http://schemas.microsoft.com/office/drawing/2014/main" id="{FB66B813-BFE9-509E-591E-406C56DF1765}"/>
              </a:ext>
            </a:extLst>
          </p:cNvPr>
          <p:cNvPicPr>
            <a:picLocks noChangeAspect="1"/>
          </p:cNvPicPr>
          <p:nvPr/>
        </p:nvPicPr>
        <p:blipFill>
          <a:blip r:embed="rId2"/>
          <a:stretch>
            <a:fillRect/>
          </a:stretch>
        </p:blipFill>
        <p:spPr>
          <a:xfrm>
            <a:off x="4997117" y="992763"/>
            <a:ext cx="6940484" cy="4872473"/>
          </a:xfrm>
          <a:prstGeom prst="rect">
            <a:avLst/>
          </a:prstGeom>
        </p:spPr>
      </p:pic>
    </p:spTree>
    <p:extLst>
      <p:ext uri="{BB962C8B-B14F-4D97-AF65-F5344CB8AC3E}">
        <p14:creationId xmlns:p14="http://schemas.microsoft.com/office/powerpoint/2010/main" val="243810820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C7EC2-3EA3-6634-57B1-CE692273B030}"/>
              </a:ext>
            </a:extLst>
          </p:cNvPr>
          <p:cNvSpPr>
            <a:spLocks noGrp="1"/>
          </p:cNvSpPr>
          <p:nvPr>
            <p:ph type="title"/>
          </p:nvPr>
        </p:nvSpPr>
        <p:spPr/>
        <p:txBody>
          <a:bodyPr/>
          <a:lstStyle/>
          <a:p>
            <a:endParaRPr lang="en-US" dirty="0"/>
          </a:p>
        </p:txBody>
      </p:sp>
      <p:sp>
        <p:nvSpPr>
          <p:cNvPr id="5" name="TextBox 4">
            <a:extLst>
              <a:ext uri="{FF2B5EF4-FFF2-40B4-BE49-F238E27FC236}">
                <a16:creationId xmlns:a16="http://schemas.microsoft.com/office/drawing/2014/main" id="{5771639D-FB56-4B25-FA17-F74330BF461B}"/>
              </a:ext>
            </a:extLst>
          </p:cNvPr>
          <p:cNvSpPr txBox="1"/>
          <p:nvPr/>
        </p:nvSpPr>
        <p:spPr>
          <a:xfrm>
            <a:off x="505326" y="1360983"/>
            <a:ext cx="6096000" cy="1200329"/>
          </a:xfrm>
          <a:prstGeom prst="rect">
            <a:avLst/>
          </a:prstGeom>
          <a:noFill/>
        </p:spPr>
        <p:txBody>
          <a:bodyPr wrap="square">
            <a:spAutoFit/>
          </a:bodyPr>
          <a:lstStyle/>
          <a:p>
            <a:r>
              <a:rPr lang="en-US" dirty="0"/>
              <a:t>$ md5sum file1.dat</a:t>
            </a:r>
          </a:p>
          <a:p>
            <a:r>
              <a:rPr lang="en-US" dirty="0"/>
              <a:t>MD5 Sum = a4c0d35c95a63a805915367dcfe6b751</a:t>
            </a:r>
          </a:p>
          <a:p>
            <a:r>
              <a:rPr lang="en-US" dirty="0"/>
              <a:t>$ md5sum file2.dat</a:t>
            </a:r>
          </a:p>
          <a:p>
            <a:r>
              <a:rPr lang="en-US" dirty="0"/>
              <a:t>MD5 Sum = a4c0d35c95a63a805915367dcfe6b751</a:t>
            </a:r>
          </a:p>
        </p:txBody>
      </p:sp>
      <p:sp>
        <p:nvSpPr>
          <p:cNvPr id="9" name="TextBox 8">
            <a:extLst>
              <a:ext uri="{FF2B5EF4-FFF2-40B4-BE49-F238E27FC236}">
                <a16:creationId xmlns:a16="http://schemas.microsoft.com/office/drawing/2014/main" id="{5BD8FDE1-240C-5A03-4805-8D4D6D879512}"/>
              </a:ext>
            </a:extLst>
          </p:cNvPr>
          <p:cNvSpPr txBox="1"/>
          <p:nvPr/>
        </p:nvSpPr>
        <p:spPr>
          <a:xfrm>
            <a:off x="3200399" y="3135777"/>
            <a:ext cx="7259053" cy="646331"/>
          </a:xfrm>
          <a:prstGeom prst="rect">
            <a:avLst/>
          </a:prstGeom>
          <a:noFill/>
        </p:spPr>
        <p:txBody>
          <a:bodyPr wrap="square">
            <a:spAutoFit/>
          </a:bodyPr>
          <a:lstStyle/>
          <a:p>
            <a:r>
              <a:rPr lang="en-US" b="1" dirty="0"/>
              <a:t>By </a:t>
            </a:r>
            <a:r>
              <a:rPr lang="en-US" b="1" dirty="0" err="1"/>
              <a:t>Xiaoyun</a:t>
            </a:r>
            <a:r>
              <a:rPr lang="en-US" b="1" dirty="0"/>
              <a:t> Wang and </a:t>
            </a:r>
            <a:r>
              <a:rPr lang="en-US" b="1" dirty="0" err="1"/>
              <a:t>Hongbo</a:t>
            </a:r>
            <a:r>
              <a:rPr lang="en-US" b="1" dirty="0"/>
              <a:t> Yu of Shandong University in</a:t>
            </a:r>
          </a:p>
          <a:p>
            <a:r>
              <a:rPr lang="en-US" b="1" dirty="0"/>
              <a:t>China - March 2005</a:t>
            </a:r>
          </a:p>
        </p:txBody>
      </p:sp>
      <p:sp>
        <p:nvSpPr>
          <p:cNvPr id="11" name="TextBox 10">
            <a:extLst>
              <a:ext uri="{FF2B5EF4-FFF2-40B4-BE49-F238E27FC236}">
                <a16:creationId xmlns:a16="http://schemas.microsoft.com/office/drawing/2014/main" id="{8B42CB4D-7E6E-B951-2974-F4AB0DEB5423}"/>
              </a:ext>
            </a:extLst>
          </p:cNvPr>
          <p:cNvSpPr txBox="1"/>
          <p:nvPr/>
        </p:nvSpPr>
        <p:spPr>
          <a:xfrm>
            <a:off x="505326" y="4734109"/>
            <a:ext cx="6096000" cy="646331"/>
          </a:xfrm>
          <a:prstGeom prst="rect">
            <a:avLst/>
          </a:prstGeom>
          <a:noFill/>
        </p:spPr>
        <p:txBody>
          <a:bodyPr wrap="square">
            <a:spAutoFit/>
          </a:bodyPr>
          <a:lstStyle/>
          <a:p>
            <a:r>
              <a:rPr lang="en-US" dirty="0"/>
              <a:t>http://www.mscs.dal.ca/~selinger/md5collision/</a:t>
            </a:r>
          </a:p>
          <a:p>
            <a:r>
              <a:rPr lang="en-US" dirty="0"/>
              <a:t>http://www.x-ways.net/md5collision.html</a:t>
            </a:r>
          </a:p>
        </p:txBody>
      </p:sp>
    </p:spTree>
    <p:extLst>
      <p:ext uri="{BB962C8B-B14F-4D97-AF65-F5344CB8AC3E}">
        <p14:creationId xmlns:p14="http://schemas.microsoft.com/office/powerpoint/2010/main" val="357417399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DB90-06BA-3EF4-75EE-00E025B1D24C}"/>
              </a:ext>
            </a:extLst>
          </p:cNvPr>
          <p:cNvSpPr>
            <a:spLocks noGrp="1"/>
          </p:cNvSpPr>
          <p:nvPr>
            <p:ph type="title"/>
          </p:nvPr>
        </p:nvSpPr>
        <p:spPr/>
        <p:txBody>
          <a:bodyPr/>
          <a:lstStyle/>
          <a:p>
            <a:r>
              <a:rPr lang="en-US"/>
              <a:t>SHA</a:t>
            </a:r>
          </a:p>
        </p:txBody>
      </p:sp>
      <p:sp>
        <p:nvSpPr>
          <p:cNvPr id="3" name="Text Placeholder 2">
            <a:extLst>
              <a:ext uri="{FF2B5EF4-FFF2-40B4-BE49-F238E27FC236}">
                <a16:creationId xmlns:a16="http://schemas.microsoft.com/office/drawing/2014/main" id="{9E054265-DAE6-92E0-2A86-F45F5CC2C58F}"/>
              </a:ext>
            </a:extLst>
          </p:cNvPr>
          <p:cNvSpPr>
            <a:spLocks noGrp="1"/>
          </p:cNvSpPr>
          <p:nvPr>
            <p:ph type="body" sz="quarter" idx="10"/>
          </p:nvPr>
        </p:nvSpPr>
        <p:spPr/>
        <p:txBody>
          <a:bodyPr>
            <a:normAutofit/>
          </a:bodyPr>
          <a:lstStyle/>
          <a:p>
            <a:pPr marL="0" indent="0">
              <a:buNone/>
            </a:pPr>
            <a:r>
              <a:rPr lang="en-US"/>
              <a:t>The Secure Hash Algorithm (SHA) hash functions are a set of cryptographic hash functions designed by the National Security Agency (NSA) and published by the NIST as a U.S. Federal Information Processing Standard.</a:t>
            </a:r>
          </a:p>
          <a:p>
            <a:r>
              <a:rPr lang="en-US"/>
              <a:t>SHA stands for Secure Hash Algorithm.</a:t>
            </a:r>
          </a:p>
          <a:p>
            <a:r>
              <a:rPr lang="en-US"/>
              <a:t>Because of the successful attacks on MD5, SHA-0 and theoretical attacks on SHA-1, NIST perceived a need for an alternative, dissimilar cryptographic hash, which became SHA-3.</a:t>
            </a:r>
          </a:p>
          <a:p>
            <a:r>
              <a:rPr lang="en-US"/>
              <a:t>In October 2012, the National Institute of Standards and Technology (NIST) chose the Keccak algorithm as the new SHA-3 standard.</a:t>
            </a:r>
          </a:p>
        </p:txBody>
      </p:sp>
    </p:spTree>
    <p:extLst>
      <p:ext uri="{BB962C8B-B14F-4D97-AF65-F5344CB8AC3E}">
        <p14:creationId xmlns:p14="http://schemas.microsoft.com/office/powerpoint/2010/main" val="400596161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05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Registers</a:t>
            </a:r>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dirty="0"/>
              <a:t>General purpose</a:t>
            </a:r>
          </a:p>
          <a:p>
            <a:pPr lvl="1"/>
            <a:r>
              <a:rPr lang="en-US" dirty="0"/>
              <a:t>Internal storage/scratch area for the processor to perform its operations</a:t>
            </a:r>
          </a:p>
          <a:p>
            <a:pPr lvl="1"/>
            <a:endParaRPr lang="en-US" dirty="0"/>
          </a:p>
          <a:p>
            <a:r>
              <a:rPr lang="en-US" dirty="0"/>
              <a:t>Special purpose</a:t>
            </a:r>
          </a:p>
          <a:p>
            <a:pPr lvl="1"/>
            <a:r>
              <a:rPr lang="en-US" dirty="0"/>
              <a:t>Essential for the processor to implement control logic and code flow</a:t>
            </a:r>
          </a:p>
          <a:p>
            <a:pPr lvl="1"/>
            <a:endParaRPr lang="en-US" dirty="0"/>
          </a:p>
          <a:p>
            <a:pPr lvl="1"/>
            <a:r>
              <a:rPr lang="en-US" i="1" dirty="0"/>
              <a:t>Program counter</a:t>
            </a:r>
            <a:r>
              <a:rPr lang="en-US" dirty="0"/>
              <a:t>: points to a location in code memory that is currently being executed</a:t>
            </a:r>
          </a:p>
          <a:p>
            <a:pPr lvl="1"/>
            <a:r>
              <a:rPr lang="en-US" i="1" dirty="0"/>
              <a:t>Stack pointer</a:t>
            </a:r>
            <a:r>
              <a:rPr lang="en-US" dirty="0"/>
              <a:t>: points to a location in code memory that can be used for stacking register values</a:t>
            </a:r>
          </a:p>
          <a:p>
            <a:pPr lvl="1"/>
            <a:r>
              <a:rPr lang="en-US" i="1" dirty="0"/>
              <a:t>Link register</a:t>
            </a:r>
            <a:r>
              <a:rPr lang="en-US" dirty="0"/>
              <a:t>: points to a location in code memory to jump to when returning from a routine</a:t>
            </a:r>
          </a:p>
          <a:p>
            <a:pPr lvl="1"/>
            <a:r>
              <a:rPr lang="en-US" i="1" dirty="0"/>
              <a:t>&lt;status&gt;</a:t>
            </a:r>
            <a:r>
              <a:rPr lang="en-US" dirty="0"/>
              <a:t>: detailed register(s) for getting information about current processor state (last operation)</a:t>
            </a:r>
          </a:p>
          <a:p>
            <a:pPr lvl="1"/>
            <a:r>
              <a:rPr lang="en-US" i="1" dirty="0"/>
              <a:t>&lt;control&gt;</a:t>
            </a:r>
            <a:r>
              <a:rPr lang="en-US" dirty="0"/>
              <a:t>: detailed register(s) for changing the processor state and/or behavior</a:t>
            </a:r>
          </a:p>
        </p:txBody>
      </p:sp>
    </p:spTree>
    <p:extLst>
      <p:ext uri="{BB962C8B-B14F-4D97-AF65-F5344CB8AC3E}">
        <p14:creationId xmlns:p14="http://schemas.microsoft.com/office/powerpoint/2010/main" val="9280221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normAutofit fontScale="90000"/>
          </a:bodyPr>
          <a:lstStyle/>
          <a:p>
            <a:r>
              <a:rPr lang="en-US" dirty="0">
                <a:latin typeface="+mj-lt"/>
              </a:rPr>
              <a:t>Instruction sets</a:t>
            </a:r>
            <a:br>
              <a:rPr lang="en-US" dirty="0">
                <a:latin typeface="+mj-lt"/>
              </a:rPr>
            </a:br>
            <a:endParaRPr lang="en-US" dirty="0">
              <a:latin typeface="+mj-lt"/>
            </a:endParaRPr>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dirty="0">
                <a:latin typeface="+mn-lt"/>
              </a:rPr>
              <a:t>An instruction set defines:</a:t>
            </a:r>
          </a:p>
          <a:p>
            <a:pPr lvl="1"/>
            <a:r>
              <a:rPr lang="en-US" dirty="0">
                <a:latin typeface="+mn-lt"/>
              </a:rPr>
              <a:t>the supported instructions (and their encoding [machine code]), </a:t>
            </a:r>
          </a:p>
          <a:p>
            <a:pPr lvl="1"/>
            <a:r>
              <a:rPr lang="en-US" dirty="0">
                <a:latin typeface="+mn-lt"/>
              </a:rPr>
              <a:t>data types, </a:t>
            </a:r>
          </a:p>
          <a:p>
            <a:pPr lvl="1"/>
            <a:r>
              <a:rPr lang="en-US" dirty="0">
                <a:latin typeface="+mn-lt"/>
              </a:rPr>
              <a:t>registers,</a:t>
            </a:r>
          </a:p>
          <a:p>
            <a:pPr lvl="1"/>
            <a:r>
              <a:rPr lang="en-US" dirty="0">
                <a:latin typeface="+mn-lt"/>
              </a:rPr>
              <a:t>the hardware support for managing main memory, </a:t>
            </a:r>
          </a:p>
          <a:p>
            <a:pPr lvl="1"/>
            <a:r>
              <a:rPr lang="en-US" dirty="0">
                <a:latin typeface="+mn-lt"/>
              </a:rPr>
              <a:t>fundamental features (such as the memory consistency, addressing modes, virtual memory), and </a:t>
            </a:r>
          </a:p>
          <a:p>
            <a:pPr lvl="1"/>
            <a:r>
              <a:rPr lang="en-US" dirty="0">
                <a:latin typeface="+mn-lt"/>
              </a:rPr>
              <a:t>the input/output model.</a:t>
            </a:r>
          </a:p>
        </p:txBody>
      </p:sp>
    </p:spTree>
    <p:extLst>
      <p:ext uri="{BB962C8B-B14F-4D97-AF65-F5344CB8AC3E}">
        <p14:creationId xmlns:p14="http://schemas.microsoft.com/office/powerpoint/2010/main" val="22858599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85DB-DA90-4779-B3DC-60A757585E9F}"/>
              </a:ext>
            </a:extLst>
          </p:cNvPr>
          <p:cNvSpPr>
            <a:spLocks noGrp="1"/>
          </p:cNvSpPr>
          <p:nvPr>
            <p:ph type="title"/>
          </p:nvPr>
        </p:nvSpPr>
        <p:spPr/>
        <p:txBody>
          <a:bodyPr/>
          <a:lstStyle/>
          <a:p>
            <a:r>
              <a:rPr lang="en-US"/>
              <a:t>ARM Microcontroller instruction set ARCHITECTUREs</a:t>
            </a:r>
          </a:p>
        </p:txBody>
      </p:sp>
      <p:sp>
        <p:nvSpPr>
          <p:cNvPr id="3" name="Text Placeholder 2">
            <a:extLst>
              <a:ext uri="{FF2B5EF4-FFF2-40B4-BE49-F238E27FC236}">
                <a16:creationId xmlns:a16="http://schemas.microsoft.com/office/drawing/2014/main" id="{EBD1C834-2A0E-44EA-81F0-EC531B48DAD2}"/>
              </a:ext>
            </a:extLst>
          </p:cNvPr>
          <p:cNvSpPr>
            <a:spLocks noGrp="1"/>
          </p:cNvSpPr>
          <p:nvPr>
            <p:ph type="body" sz="quarter" idx="10"/>
          </p:nvPr>
        </p:nvSpPr>
        <p:spPr/>
        <p:txBody>
          <a:bodyPr/>
          <a:lstStyle/>
          <a:p>
            <a:r>
              <a:rPr lang="en-US" dirty="0"/>
              <a:t>ARMv6-M:</a:t>
            </a:r>
          </a:p>
          <a:p>
            <a:pPr lvl="1"/>
            <a:r>
              <a:rPr lang="en-US" dirty="0"/>
              <a:t>ARM Cortex M0/M0+/M1</a:t>
            </a:r>
          </a:p>
          <a:p>
            <a:r>
              <a:rPr lang="en-US" dirty="0"/>
              <a:t>ARMv7-M:</a:t>
            </a:r>
          </a:p>
          <a:p>
            <a:pPr lvl="1"/>
            <a:r>
              <a:rPr lang="en-US" dirty="0"/>
              <a:t>ARM Cortex M3</a:t>
            </a:r>
          </a:p>
          <a:p>
            <a:r>
              <a:rPr lang="en-US" dirty="0"/>
              <a:t>ARMv7E-M:</a:t>
            </a:r>
          </a:p>
          <a:p>
            <a:pPr lvl="1"/>
            <a:r>
              <a:rPr lang="en-US" dirty="0"/>
              <a:t>ARM Cortex M4/M7</a:t>
            </a:r>
          </a:p>
          <a:p>
            <a:r>
              <a:rPr lang="en-US" dirty="0"/>
              <a:t>ARMv8-M:</a:t>
            </a:r>
          </a:p>
          <a:p>
            <a:pPr lvl="1"/>
            <a:r>
              <a:rPr lang="en-US" dirty="0"/>
              <a:t>ARM Cortex M23/M33/M35P</a:t>
            </a:r>
          </a:p>
          <a:p>
            <a:r>
              <a:rPr lang="en-US" dirty="0"/>
              <a:t>ARMv8.1-M:</a:t>
            </a:r>
          </a:p>
          <a:p>
            <a:pPr lvl="1"/>
            <a:r>
              <a:rPr lang="en-US" dirty="0"/>
              <a:t>ARM Cortex M55</a:t>
            </a:r>
          </a:p>
        </p:txBody>
      </p:sp>
      <p:sp>
        <p:nvSpPr>
          <p:cNvPr id="4" name="Text Placeholder 3">
            <a:extLst>
              <a:ext uri="{FF2B5EF4-FFF2-40B4-BE49-F238E27FC236}">
                <a16:creationId xmlns:a16="http://schemas.microsoft.com/office/drawing/2014/main" id="{AFC1A2AD-E538-4BB3-A1FF-85ACB50D44AF}"/>
              </a:ext>
            </a:extLst>
          </p:cNvPr>
          <p:cNvSpPr>
            <a:spLocks noGrp="1"/>
          </p:cNvSpPr>
          <p:nvPr>
            <p:ph type="body" sz="quarter" idx="11"/>
          </p:nvPr>
        </p:nvSpPr>
        <p:spPr/>
        <p:txBody>
          <a:bodyPr>
            <a:normAutofit/>
          </a:bodyPr>
          <a:lstStyle/>
          <a:p>
            <a:r>
              <a:rPr lang="en-US"/>
              <a:t>Register set is common</a:t>
            </a:r>
          </a:p>
          <a:p>
            <a:pPr lvl="1"/>
            <a:r>
              <a:rPr lang="en-US"/>
              <a:t>Registers R0-R7 </a:t>
            </a:r>
          </a:p>
          <a:p>
            <a:pPr lvl="2"/>
            <a:r>
              <a:rPr lang="en-US"/>
              <a:t>accessible to all instructions</a:t>
            </a:r>
          </a:p>
          <a:p>
            <a:pPr lvl="1"/>
            <a:r>
              <a:rPr lang="en-US"/>
              <a:t>Registers R8-R12 </a:t>
            </a:r>
          </a:p>
          <a:p>
            <a:pPr lvl="2"/>
            <a:r>
              <a:rPr lang="en-US"/>
              <a:t>accessible to few 16-bit </a:t>
            </a:r>
            <a:r>
              <a:rPr lang="en-US" err="1"/>
              <a:t>instr</a:t>
            </a:r>
            <a:r>
              <a:rPr lang="en-US"/>
              <a:t>, all 32-bit</a:t>
            </a:r>
          </a:p>
          <a:p>
            <a:pPr lvl="1"/>
            <a:r>
              <a:rPr lang="en-US"/>
              <a:t>R13 is the stack pointer</a:t>
            </a:r>
          </a:p>
          <a:p>
            <a:pPr lvl="1"/>
            <a:r>
              <a:rPr lang="en-US"/>
              <a:t>R14 is the link register</a:t>
            </a:r>
          </a:p>
          <a:p>
            <a:pPr lvl="1"/>
            <a:r>
              <a:rPr lang="en-US"/>
              <a:t>R15 is the program counter</a:t>
            </a:r>
          </a:p>
          <a:p>
            <a:pPr lvl="1"/>
            <a:endParaRPr lang="en-US"/>
          </a:p>
          <a:p>
            <a:r>
              <a:rPr lang="en-US"/>
              <a:t>Available instructions/features depend on the architecture version</a:t>
            </a:r>
          </a:p>
          <a:p>
            <a:pPr lvl="1"/>
            <a:r>
              <a:rPr lang="en-US"/>
              <a:t>Some features may be optional (like floating point support)</a:t>
            </a:r>
          </a:p>
        </p:txBody>
      </p:sp>
    </p:spTree>
    <p:extLst>
      <p:ext uri="{BB962C8B-B14F-4D97-AF65-F5344CB8AC3E}">
        <p14:creationId xmlns:p14="http://schemas.microsoft.com/office/powerpoint/2010/main" val="12519350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09646C-6435-45B6-A1F6-CD15016EBECA}"/>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21920783-2845-424A-9ECF-C901EF4103E5}"/>
              </a:ext>
            </a:extLst>
          </p:cNvPr>
          <p:cNvSpPr>
            <a:spLocks noGrp="1"/>
          </p:cNvSpPr>
          <p:nvPr>
            <p:ph type="body" sz="quarter" idx="10"/>
          </p:nvPr>
        </p:nvSpPr>
        <p:spPr/>
        <p:txBody>
          <a:bodyPr/>
          <a:lstStyle/>
          <a:p>
            <a:endParaRPr lang="en-US"/>
          </a:p>
        </p:txBody>
      </p:sp>
      <p:pic>
        <p:nvPicPr>
          <p:cNvPr id="8" name="Picture 7" descr="Text&#10;&#10;Description automatically generated with medium confidence">
            <a:extLst>
              <a:ext uri="{FF2B5EF4-FFF2-40B4-BE49-F238E27FC236}">
                <a16:creationId xmlns:a16="http://schemas.microsoft.com/office/drawing/2014/main" id="{DCEF146E-0197-4229-885A-6AA9E017138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4667" y="0"/>
            <a:ext cx="10342665" cy="6858000"/>
          </a:xfrm>
          <a:prstGeom prst="rect">
            <a:avLst/>
          </a:prstGeom>
        </p:spPr>
      </p:pic>
    </p:spTree>
    <p:extLst>
      <p:ext uri="{BB962C8B-B14F-4D97-AF65-F5344CB8AC3E}">
        <p14:creationId xmlns:p14="http://schemas.microsoft.com/office/powerpoint/2010/main" val="28005712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p:txBody>
          <a:bodyPr/>
          <a:lstStyle/>
          <a:p>
            <a:r>
              <a:rPr lang="en-US" dirty="0"/>
              <a:t>Memories</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15</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5" name="Picture Placeholder 4" descr="A close up of a computer chip&#10;&#10;Description automatically generated">
            <a:extLst>
              <a:ext uri="{FF2B5EF4-FFF2-40B4-BE49-F238E27FC236}">
                <a16:creationId xmlns:a16="http://schemas.microsoft.com/office/drawing/2014/main" id="{EBE83D25-99D2-00D7-BC8A-92BA1C6A61FC}"/>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03376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F3C2E-B076-4F7F-93C7-6FCEC15D5358}"/>
              </a:ext>
            </a:extLst>
          </p:cNvPr>
          <p:cNvSpPr>
            <a:spLocks noGrp="1"/>
          </p:cNvSpPr>
          <p:nvPr>
            <p:ph type="title"/>
          </p:nvPr>
        </p:nvSpPr>
        <p:spPr/>
        <p:txBody>
          <a:bodyPr/>
          <a:lstStyle/>
          <a:p>
            <a:r>
              <a:rPr lang="en-US"/>
              <a:t>Memory types</a:t>
            </a:r>
          </a:p>
        </p:txBody>
      </p:sp>
      <p:sp>
        <p:nvSpPr>
          <p:cNvPr id="6" name="Text Placeholder 5"/>
          <p:cNvSpPr>
            <a:spLocks noGrp="1"/>
          </p:cNvSpPr>
          <p:nvPr>
            <p:ph type="body" sz="quarter" idx="10"/>
          </p:nvPr>
        </p:nvSpPr>
        <p:spPr/>
        <p:txBody>
          <a:bodyPr>
            <a:normAutofit/>
          </a:bodyPr>
          <a:lstStyle/>
          <a:p>
            <a:r>
              <a:rPr lang="en-US" sz="2600"/>
              <a:t>Volatile storage</a:t>
            </a:r>
          </a:p>
          <a:p>
            <a:pPr lvl="1"/>
            <a:r>
              <a:rPr lang="en-US" sz="2400"/>
              <a:t>Registers</a:t>
            </a:r>
          </a:p>
          <a:p>
            <a:pPr lvl="1"/>
            <a:r>
              <a:rPr lang="en-US" sz="2400"/>
              <a:t>RAM: random-access memory</a:t>
            </a:r>
          </a:p>
          <a:p>
            <a:pPr lvl="2"/>
            <a:r>
              <a:rPr lang="en-US" sz="2200"/>
              <a:t>SRAM: static RAM</a:t>
            </a:r>
          </a:p>
          <a:p>
            <a:pPr lvl="2"/>
            <a:r>
              <a:rPr lang="en-US" sz="2200"/>
              <a:t>DRAM: dynamic RAM</a:t>
            </a:r>
          </a:p>
          <a:p>
            <a:pPr lvl="3"/>
            <a:endParaRPr lang="en-US" sz="2000"/>
          </a:p>
          <a:p>
            <a:r>
              <a:rPr lang="en-US" sz="2600"/>
              <a:t>Non-volatile / Persistent storage</a:t>
            </a:r>
          </a:p>
          <a:p>
            <a:pPr lvl="1"/>
            <a:r>
              <a:rPr lang="en-US" sz="2400"/>
              <a:t>ROM: read-only memory</a:t>
            </a:r>
          </a:p>
          <a:p>
            <a:pPr lvl="1"/>
            <a:r>
              <a:rPr lang="en-US" sz="2400"/>
              <a:t>EEPROM: electrically erasable programmable ROM</a:t>
            </a:r>
          </a:p>
          <a:p>
            <a:pPr lvl="2"/>
            <a:r>
              <a:rPr lang="en-US" sz="2200"/>
              <a:t>slower write, faster erase, byte oriented</a:t>
            </a:r>
          </a:p>
          <a:p>
            <a:pPr lvl="1"/>
            <a:r>
              <a:rPr lang="en-US" sz="2400"/>
              <a:t>Flash: “modern EEPROM”</a:t>
            </a:r>
          </a:p>
          <a:p>
            <a:pPr lvl="2"/>
            <a:r>
              <a:rPr lang="en-US" sz="2200"/>
              <a:t>faster write, slower erase, block oriented, more compact (cheaper)</a:t>
            </a:r>
          </a:p>
        </p:txBody>
      </p:sp>
    </p:spTree>
    <p:extLst>
      <p:ext uri="{BB962C8B-B14F-4D97-AF65-F5344CB8AC3E}">
        <p14:creationId xmlns:p14="http://schemas.microsoft.com/office/powerpoint/2010/main" val="9780210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GPIO</a:t>
            </a:r>
            <a:br>
              <a:rPr lang="en-US" dirty="0"/>
            </a:br>
            <a:r>
              <a:rPr lang="en-US" dirty="0"/>
              <a:t>General Purpose Input Output</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17</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87613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E4D6-A87C-B2C4-89CC-DE695B1B556E}"/>
              </a:ext>
            </a:extLst>
          </p:cNvPr>
          <p:cNvSpPr>
            <a:spLocks noGrp="1"/>
          </p:cNvSpPr>
          <p:nvPr>
            <p:ph type="title"/>
          </p:nvPr>
        </p:nvSpPr>
        <p:spPr/>
        <p:txBody>
          <a:bodyPr/>
          <a:lstStyle/>
          <a:p>
            <a:r>
              <a:rPr lang="en-US"/>
              <a:t>How does GPIO work internally?</a:t>
            </a:r>
          </a:p>
        </p:txBody>
      </p:sp>
      <p:sp>
        <p:nvSpPr>
          <p:cNvPr id="3" name="Text Placeholder 2">
            <a:extLst>
              <a:ext uri="{FF2B5EF4-FFF2-40B4-BE49-F238E27FC236}">
                <a16:creationId xmlns:a16="http://schemas.microsoft.com/office/drawing/2014/main" id="{6FE9F177-A562-0D03-E7FE-339A24A2795B}"/>
              </a:ext>
            </a:extLst>
          </p:cNvPr>
          <p:cNvSpPr>
            <a:spLocks noGrp="1"/>
          </p:cNvSpPr>
          <p:nvPr>
            <p:ph type="body" sz="quarter" idx="10"/>
          </p:nvPr>
        </p:nvSpPr>
        <p:spPr>
          <a:xfrm>
            <a:off x="394774" y="1153266"/>
            <a:ext cx="7398598" cy="4962307"/>
          </a:xfrm>
        </p:spPr>
        <p:txBody>
          <a:bodyPr>
            <a:normAutofit/>
          </a:bodyPr>
          <a:lstStyle/>
          <a:p>
            <a:r>
              <a:rPr lang="en-US" b="0" i="0" dirty="0">
                <a:solidFill>
                  <a:srgbClr val="393939"/>
                </a:solidFill>
                <a:effectLst/>
                <a:latin typeface="+mn-lt"/>
              </a:rPr>
              <a:t>A GPIO pin consists of an input buffer, an output buffer and an ENABLE pin. The value provided at the ENABLE pin decides whether the GPIO would work either as an input or an output.</a:t>
            </a:r>
          </a:p>
          <a:p>
            <a:pPr algn="l"/>
            <a:r>
              <a:rPr lang="en-US" b="0" i="0" dirty="0">
                <a:solidFill>
                  <a:srgbClr val="393939"/>
                </a:solidFill>
                <a:effectLst/>
                <a:latin typeface="+mn-lt"/>
              </a:rPr>
              <a:t>The internal circuitry of the buffer is a simple CMOS logic circuit. It has a PMOS transistor connected to the +</a:t>
            </a:r>
            <a:r>
              <a:rPr lang="en-US" b="0" i="0" dirty="0" err="1">
                <a:solidFill>
                  <a:srgbClr val="393939"/>
                </a:solidFill>
                <a:effectLst/>
                <a:latin typeface="+mn-lt"/>
              </a:rPr>
              <a:t>Vcc</a:t>
            </a:r>
            <a:r>
              <a:rPr lang="en-US" b="0" i="0" dirty="0">
                <a:solidFill>
                  <a:srgbClr val="393939"/>
                </a:solidFill>
                <a:effectLst/>
                <a:latin typeface="+mn-lt"/>
              </a:rPr>
              <a:t> and an NMOS transistor connected to the ground as shown in fig. 4. When the ENABLE pin set to </a:t>
            </a:r>
            <a:r>
              <a:rPr lang="en-US" dirty="0">
                <a:solidFill>
                  <a:srgbClr val="393939"/>
                </a:solidFill>
                <a:latin typeface="+mn-lt"/>
              </a:rPr>
              <a:t>0</a:t>
            </a:r>
            <a:r>
              <a:rPr lang="en-US" b="0" i="0" dirty="0">
                <a:solidFill>
                  <a:srgbClr val="393939"/>
                </a:solidFill>
                <a:effectLst/>
                <a:latin typeface="+mn-lt"/>
              </a:rPr>
              <a:t>, the output buffer is enabled and when it is set to 1, the input buffer is enabled.</a:t>
            </a:r>
          </a:p>
          <a:p>
            <a:pPr algn="l"/>
            <a:r>
              <a:rPr lang="en-US" b="0" i="0" dirty="0">
                <a:solidFill>
                  <a:srgbClr val="393939"/>
                </a:solidFill>
                <a:effectLst/>
                <a:latin typeface="+mn-lt"/>
              </a:rPr>
              <a:t>ENABLE.[0] = 0 – The Pin functions as </a:t>
            </a:r>
            <a:r>
              <a:rPr lang="en-US" b="1" i="0" dirty="0">
                <a:solidFill>
                  <a:srgbClr val="393939"/>
                </a:solidFill>
                <a:effectLst/>
                <a:latin typeface="+mn-lt"/>
              </a:rPr>
              <a:t>OUTPUT</a:t>
            </a:r>
            <a:r>
              <a:rPr lang="en-US" b="0" i="0" dirty="0">
                <a:solidFill>
                  <a:srgbClr val="393939"/>
                </a:solidFill>
                <a:effectLst/>
                <a:latin typeface="+mn-lt"/>
              </a:rPr>
              <a:t> pin.</a:t>
            </a:r>
          </a:p>
          <a:p>
            <a:pPr algn="l"/>
            <a:r>
              <a:rPr lang="en-US" b="0" i="0" dirty="0">
                <a:solidFill>
                  <a:srgbClr val="393939"/>
                </a:solidFill>
                <a:effectLst/>
                <a:latin typeface="+mn-lt"/>
              </a:rPr>
              <a:t>ENABLE.[0] = 1 – The Pin functions as </a:t>
            </a:r>
            <a:r>
              <a:rPr lang="en-US" b="1" i="0" dirty="0">
                <a:solidFill>
                  <a:srgbClr val="393939"/>
                </a:solidFill>
                <a:effectLst/>
                <a:latin typeface="+mn-lt"/>
              </a:rPr>
              <a:t>INPUT</a:t>
            </a:r>
            <a:r>
              <a:rPr lang="en-US" b="0" i="0" dirty="0">
                <a:solidFill>
                  <a:srgbClr val="393939"/>
                </a:solidFill>
                <a:effectLst/>
                <a:latin typeface="+mn-lt"/>
              </a:rPr>
              <a:t> pin.</a:t>
            </a:r>
          </a:p>
          <a:p>
            <a:endParaRPr lang="en-US" dirty="0">
              <a:latin typeface="+mn-lt"/>
            </a:endParaRPr>
          </a:p>
        </p:txBody>
      </p:sp>
      <p:pic>
        <p:nvPicPr>
          <p:cNvPr id="1032" name="Picture 8">
            <a:extLst>
              <a:ext uri="{FF2B5EF4-FFF2-40B4-BE49-F238E27FC236}">
                <a16:creationId xmlns:a16="http://schemas.microsoft.com/office/drawing/2014/main" id="{C3E5C9A7-0C12-D7B8-4D3F-F4BA3D4DBF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29601" y="2266013"/>
            <a:ext cx="3221372" cy="232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967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5841-9500-FA76-F9FD-C2B5E3FDE512}"/>
              </a:ext>
            </a:extLst>
          </p:cNvPr>
          <p:cNvSpPr>
            <a:spLocks noGrp="1"/>
          </p:cNvSpPr>
          <p:nvPr>
            <p:ph type="title"/>
          </p:nvPr>
        </p:nvSpPr>
        <p:spPr/>
        <p:txBody>
          <a:bodyPr>
            <a:normAutofit fontScale="90000"/>
          </a:bodyPr>
          <a:lstStyle/>
          <a:p>
            <a:r>
              <a:rPr lang="en-US"/>
              <a:t>GPIO Modes</a:t>
            </a:r>
            <a:br>
              <a:rPr lang="en-US"/>
            </a:br>
            <a:endParaRPr lang="en-US"/>
          </a:p>
        </p:txBody>
      </p:sp>
      <p:sp>
        <p:nvSpPr>
          <p:cNvPr id="3" name="Text Placeholder 2">
            <a:extLst>
              <a:ext uri="{FF2B5EF4-FFF2-40B4-BE49-F238E27FC236}">
                <a16:creationId xmlns:a16="http://schemas.microsoft.com/office/drawing/2014/main" id="{A72EF01D-569C-A606-2DC6-118EB59AB55B}"/>
              </a:ext>
            </a:extLst>
          </p:cNvPr>
          <p:cNvSpPr>
            <a:spLocks noGrp="1"/>
          </p:cNvSpPr>
          <p:nvPr>
            <p:ph type="body" sz="quarter" idx="10"/>
          </p:nvPr>
        </p:nvSpPr>
        <p:spPr/>
        <p:txBody>
          <a:bodyPr>
            <a:normAutofit/>
          </a:bodyPr>
          <a:lstStyle/>
          <a:p>
            <a:r>
              <a:rPr lang="en-US" dirty="0"/>
              <a:t>The GPIO can be configured either to send data from the processor to an output device or receive data from an input device and send it to the processor. But most of the GPIO’s in microcontrollers support additional functionalities; they function as an I/O pin of other peripherals for </a:t>
            </a:r>
            <a:r>
              <a:rPr lang="en-US" dirty="0" err="1"/>
              <a:t>eg.</a:t>
            </a:r>
            <a:r>
              <a:rPr lang="en-US" dirty="0"/>
              <a:t> Tx pin UART, MOSI pin of SPI, etc. This feature of the controller is called Alternate functionality. The ability to exhibit different functionality by the GPIO is referred to as GPIO modes.</a:t>
            </a:r>
          </a:p>
          <a:p>
            <a:endParaRPr lang="en-US" dirty="0"/>
          </a:p>
          <a:p>
            <a:r>
              <a:rPr lang="en-US" dirty="0"/>
              <a:t>Similarly, GPIO pins in most microcontrollers can be configured for 4 types of GPIO modes which are:</a:t>
            </a:r>
          </a:p>
          <a:p>
            <a:pPr marL="628650" lvl="1" indent="-457200">
              <a:buFont typeface="+mj-lt"/>
              <a:buAutoNum type="arabicPeriod"/>
            </a:pPr>
            <a:r>
              <a:rPr lang="en-US" dirty="0"/>
              <a:t>Input Mode:</a:t>
            </a:r>
          </a:p>
          <a:p>
            <a:pPr marL="628650" lvl="1" indent="-457200">
              <a:buFont typeface="+mj-lt"/>
              <a:buAutoNum type="arabicPeriod"/>
            </a:pPr>
            <a:r>
              <a:rPr lang="en-US" dirty="0"/>
              <a:t>Output Mode</a:t>
            </a:r>
          </a:p>
          <a:p>
            <a:pPr marL="628650" lvl="1" indent="-457200">
              <a:buFont typeface="+mj-lt"/>
              <a:buAutoNum type="arabicPeriod"/>
            </a:pPr>
            <a:r>
              <a:rPr lang="en-US" dirty="0"/>
              <a:t>Analog Mode</a:t>
            </a:r>
          </a:p>
          <a:p>
            <a:pPr marL="628650" lvl="1" indent="-457200">
              <a:buFont typeface="+mj-lt"/>
              <a:buAutoNum type="arabicPeriod"/>
            </a:pPr>
            <a:r>
              <a:rPr lang="en-US" dirty="0"/>
              <a:t>Alternate function Mod</a:t>
            </a:r>
          </a:p>
        </p:txBody>
      </p:sp>
    </p:spTree>
    <p:extLst>
      <p:ext uri="{BB962C8B-B14F-4D97-AF65-F5344CB8AC3E}">
        <p14:creationId xmlns:p14="http://schemas.microsoft.com/office/powerpoint/2010/main" val="7601043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dirty="0">
                <a:latin typeface="+mj-lt"/>
              </a:rPr>
              <a:t>WHO AM I</a:t>
            </a:r>
            <a:br>
              <a:rPr lang="en-US" dirty="0"/>
            </a:br>
            <a:endParaRPr lang="en-US" dirty="0"/>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a:xfrm>
            <a:off x="394774" y="1153266"/>
            <a:ext cx="5843188" cy="4667249"/>
          </a:xfrm>
        </p:spPr>
        <p:txBody>
          <a:bodyPr/>
          <a:lstStyle/>
          <a:p>
            <a:r>
              <a:rPr lang="en-US" b="1" dirty="0">
                <a:latin typeface="+mn-lt"/>
              </a:rPr>
              <a:t>Toader Mihai	</a:t>
            </a:r>
          </a:p>
          <a:p>
            <a:r>
              <a:rPr lang="en-US" b="1" dirty="0">
                <a:latin typeface="+mn-lt"/>
              </a:rPr>
              <a:t>Test Architect </a:t>
            </a:r>
            <a:r>
              <a:rPr lang="en-US" dirty="0">
                <a:latin typeface="+mn-lt"/>
              </a:rPr>
              <a:t>for Secure Software in NXP where I am leading a team for cryptographic testing (</a:t>
            </a:r>
            <a:r>
              <a:rPr lang="ro-RO" dirty="0">
                <a:latin typeface="+mn-lt"/>
              </a:rPr>
              <a:t>4</a:t>
            </a:r>
            <a:r>
              <a:rPr lang="en-US" dirty="0">
                <a:latin typeface="+mn-lt"/>
              </a:rPr>
              <a:t> years)</a:t>
            </a:r>
          </a:p>
          <a:p>
            <a:r>
              <a:rPr lang="en-US" b="1" dirty="0">
                <a:latin typeface="+mn-lt"/>
              </a:rPr>
              <a:t>Firmware Engineer </a:t>
            </a:r>
            <a:r>
              <a:rPr lang="en-US" dirty="0">
                <a:latin typeface="+mn-lt"/>
              </a:rPr>
              <a:t>for BTL medical devices(1 year)</a:t>
            </a:r>
          </a:p>
          <a:p>
            <a:r>
              <a:rPr lang="en-US" b="1" dirty="0">
                <a:latin typeface="+mn-lt"/>
              </a:rPr>
              <a:t>System Engineer </a:t>
            </a:r>
            <a:r>
              <a:rPr lang="en-US" dirty="0">
                <a:latin typeface="+mn-lt"/>
              </a:rPr>
              <a:t>for Infineon for Smart Cards(4 years)</a:t>
            </a:r>
          </a:p>
          <a:p>
            <a:r>
              <a:rPr lang="en-US" b="1" dirty="0">
                <a:latin typeface="+mn-lt"/>
              </a:rPr>
              <a:t>Product Engineer </a:t>
            </a:r>
            <a:r>
              <a:rPr lang="en-US" dirty="0">
                <a:latin typeface="+mn-lt"/>
              </a:rPr>
              <a:t>for Infineon in Body Power (2 years)</a:t>
            </a:r>
          </a:p>
          <a:p>
            <a:r>
              <a:rPr lang="en-US" dirty="0">
                <a:latin typeface="+mn-lt"/>
              </a:rPr>
              <a:t>Graduated ETTI, Applied Electronics Bachelor and Advanced Electronics Masters</a:t>
            </a:r>
          </a:p>
          <a:p>
            <a:endParaRPr lang="en-US" dirty="0">
              <a:latin typeface="+mn-lt"/>
            </a:endParaRPr>
          </a:p>
        </p:txBody>
      </p:sp>
      <p:pic>
        <p:nvPicPr>
          <p:cNvPr id="8" name="Picture 7">
            <a:extLst>
              <a:ext uri="{FF2B5EF4-FFF2-40B4-BE49-F238E27FC236}">
                <a16:creationId xmlns:a16="http://schemas.microsoft.com/office/drawing/2014/main" id="{73EB9A92-4687-95BC-657D-8CD0597F6509}"/>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7336883" y="851769"/>
            <a:ext cx="4587896" cy="4968745"/>
          </a:xfrm>
          <a:prstGeom prst="rect">
            <a:avLst/>
          </a:prstGeom>
          <a:noFill/>
          <a:ln>
            <a:noFill/>
          </a:ln>
        </p:spPr>
      </p:pic>
    </p:spTree>
    <p:extLst>
      <p:ext uri="{BB962C8B-B14F-4D97-AF65-F5344CB8AC3E}">
        <p14:creationId xmlns:p14="http://schemas.microsoft.com/office/powerpoint/2010/main" val="30345720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8DBE-5C6B-FB23-53A7-3C6471049D72}"/>
              </a:ext>
            </a:extLst>
          </p:cNvPr>
          <p:cNvSpPr>
            <a:spLocks noGrp="1"/>
          </p:cNvSpPr>
          <p:nvPr>
            <p:ph type="title"/>
          </p:nvPr>
        </p:nvSpPr>
        <p:spPr/>
        <p:txBody>
          <a:bodyPr/>
          <a:lstStyle/>
          <a:p>
            <a:r>
              <a:rPr lang="en-US" b="1" i="0">
                <a:solidFill>
                  <a:srgbClr val="393939"/>
                </a:solidFill>
                <a:effectLst/>
                <a:latin typeface="georgia" panose="02040502050405020303" pitchFamily="18" charset="0"/>
              </a:rPr>
              <a:t>Input Mode</a:t>
            </a:r>
            <a:endParaRPr lang="en-US"/>
          </a:p>
        </p:txBody>
      </p:sp>
      <p:sp>
        <p:nvSpPr>
          <p:cNvPr id="3" name="Text Placeholder 2">
            <a:extLst>
              <a:ext uri="{FF2B5EF4-FFF2-40B4-BE49-F238E27FC236}">
                <a16:creationId xmlns:a16="http://schemas.microsoft.com/office/drawing/2014/main" id="{26A1A4CC-A46C-4BBA-1DD0-78568E28F52D}"/>
              </a:ext>
            </a:extLst>
          </p:cNvPr>
          <p:cNvSpPr>
            <a:spLocks noGrp="1"/>
          </p:cNvSpPr>
          <p:nvPr>
            <p:ph type="body" sz="quarter" idx="10"/>
          </p:nvPr>
        </p:nvSpPr>
        <p:spPr/>
        <p:txBody>
          <a:bodyPr>
            <a:normAutofit fontScale="92500" lnSpcReduction="20000"/>
          </a:bodyPr>
          <a:lstStyle/>
          <a:p>
            <a:pPr algn="l"/>
            <a:r>
              <a:rPr lang="en-US" b="0" i="0" dirty="0">
                <a:solidFill>
                  <a:srgbClr val="393939"/>
                </a:solidFill>
                <a:effectLst/>
                <a:latin typeface="+mn-lt"/>
              </a:rPr>
              <a:t>In input mode, the data is received from an external </a:t>
            </a:r>
            <a:r>
              <a:rPr lang="ro-RO" dirty="0">
                <a:solidFill>
                  <a:srgbClr val="393939"/>
                </a:solidFill>
                <a:latin typeface="+mn-lt"/>
              </a:rPr>
              <a:t>source, this would mean reading High or Low level.</a:t>
            </a:r>
            <a:endParaRPr lang="ro-RO" b="0" i="0" dirty="0">
              <a:solidFill>
                <a:srgbClr val="393939"/>
              </a:solidFill>
              <a:effectLst/>
              <a:latin typeface="+mn-lt"/>
            </a:endParaRPr>
          </a:p>
          <a:p>
            <a:pPr algn="l"/>
            <a:r>
              <a:rPr lang="en-US" b="0" i="0" dirty="0">
                <a:solidFill>
                  <a:srgbClr val="393939"/>
                </a:solidFill>
                <a:effectLst/>
                <a:latin typeface="+mn-lt"/>
              </a:rPr>
              <a:t>The input mode can be configured for 3 configurations which are:</a:t>
            </a:r>
          </a:p>
          <a:p>
            <a:pPr algn="l">
              <a:buFont typeface="+mj-lt"/>
              <a:buAutoNum type="arabicPeriod"/>
            </a:pPr>
            <a:r>
              <a:rPr lang="en-US" b="0" i="0" dirty="0">
                <a:solidFill>
                  <a:srgbClr val="393939"/>
                </a:solidFill>
                <a:effectLst/>
                <a:latin typeface="+mn-lt"/>
              </a:rPr>
              <a:t>Pull-Up</a:t>
            </a:r>
          </a:p>
          <a:p>
            <a:pPr algn="l">
              <a:buFont typeface="+mj-lt"/>
              <a:buAutoNum type="arabicPeriod"/>
            </a:pPr>
            <a:r>
              <a:rPr lang="en-US" b="0" i="0" dirty="0">
                <a:solidFill>
                  <a:srgbClr val="393939"/>
                </a:solidFill>
                <a:effectLst/>
                <a:latin typeface="+mn-lt"/>
              </a:rPr>
              <a:t>Pull-down</a:t>
            </a:r>
          </a:p>
          <a:p>
            <a:pPr algn="l">
              <a:buFont typeface="+mj-lt"/>
              <a:buAutoNum type="arabicPeriod"/>
            </a:pPr>
            <a:r>
              <a:rPr lang="en-US" b="0" i="0" dirty="0">
                <a:solidFill>
                  <a:srgbClr val="393939"/>
                </a:solidFill>
                <a:effectLst/>
                <a:latin typeface="+mn-lt"/>
              </a:rPr>
              <a:t>Floating point</a:t>
            </a:r>
          </a:p>
          <a:p>
            <a:pPr algn="l">
              <a:buFont typeface="+mj-lt"/>
              <a:buAutoNum type="arabicPeriod"/>
            </a:pPr>
            <a:endParaRPr lang="en-US" b="0" i="0" dirty="0">
              <a:solidFill>
                <a:srgbClr val="393939"/>
              </a:solidFill>
              <a:effectLst/>
              <a:latin typeface="+mn-lt"/>
            </a:endParaRPr>
          </a:p>
          <a:p>
            <a:pPr marL="0" indent="0">
              <a:buNone/>
            </a:pPr>
            <a:r>
              <a:rPr lang="en-US" b="1" dirty="0">
                <a:solidFill>
                  <a:srgbClr val="393939"/>
                </a:solidFill>
                <a:latin typeface="+mn-lt"/>
              </a:rPr>
              <a:t>	Floating point</a:t>
            </a:r>
          </a:p>
          <a:p>
            <a:r>
              <a:rPr lang="en-US" sz="2400" kern="0" dirty="0">
                <a:solidFill>
                  <a:srgbClr val="393939"/>
                </a:solidFill>
                <a:latin typeface="+mn-lt"/>
              </a:rPr>
              <a:t>This state is called a HIGH impedance state, indeterminate state or high Z-state wherein the pin toggles between HIGH and LOW induced by the external noise. Here basically the pin is not connected to either to the +</a:t>
            </a:r>
            <a:r>
              <a:rPr lang="en-US" sz="2400" kern="0" dirty="0" err="1">
                <a:solidFill>
                  <a:srgbClr val="393939"/>
                </a:solidFill>
                <a:latin typeface="+mn-lt"/>
              </a:rPr>
              <a:t>Vcc</a:t>
            </a:r>
            <a:r>
              <a:rPr lang="en-US" sz="2400" kern="0" dirty="0">
                <a:solidFill>
                  <a:srgbClr val="393939"/>
                </a:solidFill>
                <a:latin typeface="+mn-lt"/>
              </a:rPr>
              <a:t> or the GND. Whenever a GPIO pin is not in use, it is basically in an input state with a High Impedance state. It is recommended to keep the unused pins in either pull-up or pull-down state to avoid leakage of current.</a:t>
            </a:r>
          </a:p>
          <a:p>
            <a:r>
              <a:rPr lang="en-US" sz="2400" kern="0" dirty="0">
                <a:solidFill>
                  <a:srgbClr val="393939"/>
                </a:solidFill>
                <a:latin typeface="+mn-lt"/>
              </a:rPr>
              <a:t>To avoid this HIGH impedance state, a pull-up or a pull-down register is introduced. Let us see what is the pull-up/pull-down configuration.</a:t>
            </a:r>
          </a:p>
          <a:p>
            <a:endParaRPr lang="en-US" sz="2400" kern="0" dirty="0">
              <a:latin typeface="+mn-lt"/>
            </a:endParaRPr>
          </a:p>
          <a:p>
            <a:endParaRPr lang="en-US" dirty="0">
              <a:latin typeface="+mn-lt"/>
            </a:endParaRPr>
          </a:p>
        </p:txBody>
      </p:sp>
      <p:sp>
        <p:nvSpPr>
          <p:cNvPr id="4" name="Text Placeholder 2">
            <a:extLst>
              <a:ext uri="{FF2B5EF4-FFF2-40B4-BE49-F238E27FC236}">
                <a16:creationId xmlns:a16="http://schemas.microsoft.com/office/drawing/2014/main" id="{BDC3C0EE-F905-4C92-8ADD-6200A2431780}"/>
              </a:ext>
            </a:extLst>
          </p:cNvPr>
          <p:cNvSpPr txBox="1">
            <a:spLocks/>
          </p:cNvSpPr>
          <p:nvPr/>
        </p:nvSpPr>
        <p:spPr>
          <a:xfrm>
            <a:off x="394774" y="1153266"/>
            <a:ext cx="5141960" cy="4667249"/>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endParaRPr lang="en-US" sz="1800" kern="0"/>
          </a:p>
        </p:txBody>
      </p:sp>
    </p:spTree>
    <p:extLst>
      <p:ext uri="{BB962C8B-B14F-4D97-AF65-F5344CB8AC3E}">
        <p14:creationId xmlns:p14="http://schemas.microsoft.com/office/powerpoint/2010/main" val="19054356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D232-B195-4825-3958-6AFB333BFF04}"/>
              </a:ext>
            </a:extLst>
          </p:cNvPr>
          <p:cNvSpPr>
            <a:spLocks noGrp="1"/>
          </p:cNvSpPr>
          <p:nvPr>
            <p:ph type="title"/>
          </p:nvPr>
        </p:nvSpPr>
        <p:spPr/>
        <p:txBody>
          <a:bodyPr/>
          <a:lstStyle/>
          <a:p>
            <a:r>
              <a:rPr lang="en-US" b="1" i="0">
                <a:solidFill>
                  <a:srgbClr val="393939"/>
                </a:solidFill>
                <a:effectLst/>
                <a:latin typeface="georgia" panose="02040502050405020303" pitchFamily="18" charset="0"/>
              </a:rPr>
              <a:t>Floating point</a:t>
            </a:r>
            <a:endParaRPr lang="en-US"/>
          </a:p>
        </p:txBody>
      </p:sp>
      <p:sp>
        <p:nvSpPr>
          <p:cNvPr id="7" name="TextBox 6">
            <a:extLst>
              <a:ext uri="{FF2B5EF4-FFF2-40B4-BE49-F238E27FC236}">
                <a16:creationId xmlns:a16="http://schemas.microsoft.com/office/drawing/2014/main" id="{04FDCC37-B168-2FDF-6B34-0A4F081398FF}"/>
              </a:ext>
            </a:extLst>
          </p:cNvPr>
          <p:cNvSpPr txBox="1"/>
          <p:nvPr/>
        </p:nvSpPr>
        <p:spPr>
          <a:xfrm>
            <a:off x="394774" y="1153266"/>
            <a:ext cx="4309844" cy="2031325"/>
          </a:xfrm>
          <a:prstGeom prst="rect">
            <a:avLst/>
          </a:prstGeom>
          <a:noFill/>
        </p:spPr>
        <p:txBody>
          <a:bodyPr wrap="square">
            <a:spAutoFit/>
          </a:bodyPr>
          <a:lstStyle/>
          <a:p>
            <a:pPr algn="l"/>
            <a:r>
              <a:rPr lang="en-US" b="1" i="0" dirty="0">
                <a:solidFill>
                  <a:srgbClr val="393939"/>
                </a:solidFill>
                <a:effectLst/>
                <a:latin typeface="+mn-lt"/>
              </a:rPr>
              <a:t>	Pull-Up:</a:t>
            </a:r>
          </a:p>
          <a:p>
            <a:pPr algn="l"/>
            <a:r>
              <a:rPr lang="en-US" b="0" i="0" dirty="0">
                <a:solidFill>
                  <a:srgbClr val="393939"/>
                </a:solidFill>
                <a:effectLst/>
                <a:latin typeface="+mn-lt"/>
              </a:rPr>
              <a:t>If the input is configured for internal pull-up, then the state will be HIGH unless an external pull-down register is used. This avoids the HIGH impedance state. The </a:t>
            </a:r>
            <a:r>
              <a:rPr lang="en-US" dirty="0">
                <a:solidFill>
                  <a:srgbClr val="393939"/>
                </a:solidFill>
                <a:latin typeface="+mn-lt"/>
              </a:rPr>
              <a:t>figure below</a:t>
            </a:r>
            <a:r>
              <a:rPr lang="en-US" b="0" i="0" dirty="0">
                <a:solidFill>
                  <a:srgbClr val="393939"/>
                </a:solidFill>
                <a:effectLst/>
                <a:latin typeface="+mn-lt"/>
              </a:rPr>
              <a:t> shows the pull-up register connected to the input buffer.</a:t>
            </a:r>
          </a:p>
        </p:txBody>
      </p:sp>
      <p:pic>
        <p:nvPicPr>
          <p:cNvPr id="9" name="Picture 8">
            <a:extLst>
              <a:ext uri="{FF2B5EF4-FFF2-40B4-BE49-F238E27FC236}">
                <a16:creationId xmlns:a16="http://schemas.microsoft.com/office/drawing/2014/main" id="{E1C4E62D-FA6A-177A-0FD5-4FE463BEA648}"/>
              </a:ext>
            </a:extLst>
          </p:cNvPr>
          <p:cNvPicPr>
            <a:picLocks noChangeAspect="1"/>
          </p:cNvPicPr>
          <p:nvPr/>
        </p:nvPicPr>
        <p:blipFill>
          <a:blip r:embed="rId2"/>
          <a:stretch>
            <a:fillRect/>
          </a:stretch>
        </p:blipFill>
        <p:spPr>
          <a:xfrm>
            <a:off x="1008776" y="3349395"/>
            <a:ext cx="2429214" cy="2457793"/>
          </a:xfrm>
          <a:prstGeom prst="rect">
            <a:avLst/>
          </a:prstGeom>
        </p:spPr>
      </p:pic>
      <p:sp>
        <p:nvSpPr>
          <p:cNvPr id="15" name="TextBox 14">
            <a:extLst>
              <a:ext uri="{FF2B5EF4-FFF2-40B4-BE49-F238E27FC236}">
                <a16:creationId xmlns:a16="http://schemas.microsoft.com/office/drawing/2014/main" id="{7058BF06-62DC-117D-5BCD-3829CF5698C3}"/>
              </a:ext>
            </a:extLst>
          </p:cNvPr>
          <p:cNvSpPr txBox="1"/>
          <p:nvPr/>
        </p:nvSpPr>
        <p:spPr>
          <a:xfrm>
            <a:off x="6327397" y="1153266"/>
            <a:ext cx="4712516" cy="1754326"/>
          </a:xfrm>
          <a:prstGeom prst="rect">
            <a:avLst/>
          </a:prstGeom>
          <a:noFill/>
        </p:spPr>
        <p:txBody>
          <a:bodyPr wrap="square">
            <a:spAutoFit/>
          </a:bodyPr>
          <a:lstStyle/>
          <a:p>
            <a:pPr algn="l"/>
            <a:r>
              <a:rPr lang="en-US" b="1" i="0">
                <a:solidFill>
                  <a:srgbClr val="393939"/>
                </a:solidFill>
                <a:effectLst/>
                <a:latin typeface="+mn-lt"/>
              </a:rPr>
              <a:t>	Pull-down:</a:t>
            </a:r>
          </a:p>
          <a:p>
            <a:pPr algn="l"/>
            <a:r>
              <a:rPr lang="en-US" b="0" i="0">
                <a:solidFill>
                  <a:srgbClr val="393939"/>
                </a:solidFill>
                <a:effectLst/>
                <a:latin typeface="+mn-lt"/>
              </a:rPr>
              <a:t>If the input is configured for pull-down, then the state will be LOW unless an external pull-up register is used. This avoids the HIGH impedance state. The </a:t>
            </a:r>
            <a:r>
              <a:rPr lang="en-US">
                <a:solidFill>
                  <a:srgbClr val="393939"/>
                </a:solidFill>
                <a:latin typeface="+mn-lt"/>
              </a:rPr>
              <a:t>figure below s</a:t>
            </a:r>
            <a:r>
              <a:rPr lang="en-US" b="0" i="0">
                <a:solidFill>
                  <a:srgbClr val="393939"/>
                </a:solidFill>
                <a:effectLst/>
                <a:latin typeface="+mn-lt"/>
              </a:rPr>
              <a:t>hows the pull-down register configuration.</a:t>
            </a:r>
          </a:p>
        </p:txBody>
      </p:sp>
      <p:pic>
        <p:nvPicPr>
          <p:cNvPr id="19" name="Picture 18">
            <a:extLst>
              <a:ext uri="{FF2B5EF4-FFF2-40B4-BE49-F238E27FC236}">
                <a16:creationId xmlns:a16="http://schemas.microsoft.com/office/drawing/2014/main" id="{95CFCE64-7A2C-95DC-0167-F1FBCDC93B25}"/>
              </a:ext>
            </a:extLst>
          </p:cNvPr>
          <p:cNvPicPr>
            <a:picLocks noChangeAspect="1"/>
          </p:cNvPicPr>
          <p:nvPr/>
        </p:nvPicPr>
        <p:blipFill>
          <a:blip r:embed="rId3"/>
          <a:stretch>
            <a:fillRect/>
          </a:stretch>
        </p:blipFill>
        <p:spPr>
          <a:xfrm>
            <a:off x="7478500" y="3230315"/>
            <a:ext cx="2838846" cy="2695951"/>
          </a:xfrm>
          <a:prstGeom prst="rect">
            <a:avLst/>
          </a:prstGeom>
        </p:spPr>
      </p:pic>
    </p:spTree>
    <p:extLst>
      <p:ext uri="{BB962C8B-B14F-4D97-AF65-F5344CB8AC3E}">
        <p14:creationId xmlns:p14="http://schemas.microsoft.com/office/powerpoint/2010/main" val="11769199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FEE1-FA1E-1E61-2025-112E8BE26050}"/>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431E4960-4AC6-1BC6-DB4E-9AC79228F418}"/>
              </a:ext>
            </a:extLst>
          </p:cNvPr>
          <p:cNvSpPr>
            <a:spLocks noGrp="1"/>
          </p:cNvSpPr>
          <p:nvPr>
            <p:ph type="body" sz="quarter" idx="10"/>
          </p:nvPr>
        </p:nvSpPr>
        <p:spPr>
          <a:xfrm>
            <a:off x="394774" y="1153266"/>
            <a:ext cx="5519465" cy="4667249"/>
          </a:xfrm>
        </p:spPr>
        <p:txBody>
          <a:bodyPr>
            <a:normAutofit/>
          </a:bodyPr>
          <a:lstStyle/>
          <a:p>
            <a:pPr algn="l"/>
            <a:r>
              <a:rPr lang="en-US" b="0" i="0">
                <a:solidFill>
                  <a:srgbClr val="393939"/>
                </a:solidFill>
                <a:effectLst/>
                <a:latin typeface="+mn-lt"/>
              </a:rPr>
              <a:t>There are two configurations:</a:t>
            </a:r>
          </a:p>
          <a:p>
            <a:pPr lvl="1">
              <a:buFont typeface="Arial" panose="020B0604020202020204" pitchFamily="34" charset="0"/>
              <a:buChar char="•"/>
            </a:pPr>
            <a:r>
              <a:rPr lang="en-US" b="0" i="0">
                <a:solidFill>
                  <a:srgbClr val="393939"/>
                </a:solidFill>
                <a:effectLst/>
                <a:latin typeface="+mn-lt"/>
              </a:rPr>
              <a:t>Push-Pull and</a:t>
            </a:r>
          </a:p>
          <a:p>
            <a:pPr lvl="1">
              <a:buFont typeface="Arial" panose="020B0604020202020204" pitchFamily="34" charset="0"/>
              <a:buChar char="•"/>
            </a:pPr>
            <a:r>
              <a:rPr lang="en-US">
                <a:solidFill>
                  <a:srgbClr val="393939"/>
                </a:solidFill>
                <a:latin typeface="+mn-lt"/>
              </a:rPr>
              <a:t>O</a:t>
            </a:r>
            <a:r>
              <a:rPr lang="en-US" b="0" i="0">
                <a:solidFill>
                  <a:srgbClr val="393939"/>
                </a:solidFill>
                <a:effectLst/>
                <a:latin typeface="+mn-lt"/>
              </a:rPr>
              <a:t>pen drain</a:t>
            </a:r>
          </a:p>
          <a:p>
            <a:pPr marL="0" indent="0">
              <a:buNone/>
            </a:pPr>
            <a:r>
              <a:rPr lang="en-US" b="1" i="0">
                <a:solidFill>
                  <a:srgbClr val="393939"/>
                </a:solidFill>
                <a:effectLst/>
                <a:latin typeface="+mn-lt"/>
              </a:rPr>
              <a:t>	Push-Pull</a:t>
            </a:r>
          </a:p>
          <a:p>
            <a:r>
              <a:rPr lang="en-US" b="0" i="0">
                <a:solidFill>
                  <a:srgbClr val="393939"/>
                </a:solidFill>
                <a:effectLst/>
                <a:latin typeface="+mn-lt"/>
              </a:rPr>
              <a:t>Here in this configuration, both NMOS and PMOS are ON/OFF to drive the output at an appropriate level. The top transistor (PMOS) is ON when the output has to drive HIGH state. The bottom transistor (NMOS) is ON when the output has to drive a LOW state. Push-pull mode is the default mode in output configuration.</a:t>
            </a:r>
            <a:endParaRPr lang="en-US">
              <a:latin typeface="+mn-lt"/>
            </a:endParaRPr>
          </a:p>
        </p:txBody>
      </p:sp>
      <p:pic>
        <p:nvPicPr>
          <p:cNvPr id="5" name="Picture 4">
            <a:extLst>
              <a:ext uri="{FF2B5EF4-FFF2-40B4-BE49-F238E27FC236}">
                <a16:creationId xmlns:a16="http://schemas.microsoft.com/office/drawing/2014/main" id="{26CB824C-B6DE-9913-2602-E70C03971633}"/>
              </a:ext>
            </a:extLst>
          </p:cNvPr>
          <p:cNvPicPr>
            <a:picLocks noChangeAspect="1"/>
          </p:cNvPicPr>
          <p:nvPr/>
        </p:nvPicPr>
        <p:blipFill>
          <a:blip r:embed="rId2"/>
          <a:stretch>
            <a:fillRect/>
          </a:stretch>
        </p:blipFill>
        <p:spPr>
          <a:xfrm>
            <a:off x="5837938" y="1747603"/>
            <a:ext cx="6354062" cy="3362794"/>
          </a:xfrm>
          <a:prstGeom prst="rect">
            <a:avLst/>
          </a:prstGeom>
        </p:spPr>
      </p:pic>
    </p:spTree>
    <p:extLst>
      <p:ext uri="{BB962C8B-B14F-4D97-AF65-F5344CB8AC3E}">
        <p14:creationId xmlns:p14="http://schemas.microsoft.com/office/powerpoint/2010/main" val="41923422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BED0-D1BF-29F7-5920-B092C4AB850E}"/>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027AB609-EBF0-3AA1-ADEB-17ABC8C5A700}"/>
              </a:ext>
            </a:extLst>
          </p:cNvPr>
          <p:cNvSpPr>
            <a:spLocks noGrp="1"/>
          </p:cNvSpPr>
          <p:nvPr>
            <p:ph type="body" sz="quarter" idx="10"/>
          </p:nvPr>
        </p:nvSpPr>
        <p:spPr>
          <a:xfrm>
            <a:off x="394774" y="1153266"/>
            <a:ext cx="7016272" cy="4667249"/>
          </a:xfrm>
        </p:spPr>
        <p:txBody>
          <a:bodyPr/>
          <a:lstStyle/>
          <a:p>
            <a:pPr marL="0" indent="0">
              <a:buNone/>
            </a:pPr>
            <a:r>
              <a:rPr lang="en-US" b="1" i="0">
                <a:solidFill>
                  <a:srgbClr val="393939"/>
                </a:solidFill>
                <a:effectLst/>
                <a:latin typeface="+mn-lt"/>
              </a:rPr>
              <a:t>	Open drain</a:t>
            </a:r>
          </a:p>
          <a:p>
            <a:r>
              <a:rPr lang="en-US" b="0" i="0">
                <a:solidFill>
                  <a:srgbClr val="393939"/>
                </a:solidFill>
                <a:effectLst/>
                <a:latin typeface="+mn-lt"/>
              </a:rPr>
              <a:t>In this configuration the PMOS transistor is not present, making the output to be in high impedance state. This state is useless until a pull-up resistor either internal or external.</a:t>
            </a:r>
            <a:endParaRPr lang="en-US">
              <a:latin typeface="+mn-lt"/>
            </a:endParaRPr>
          </a:p>
        </p:txBody>
      </p:sp>
      <p:pic>
        <p:nvPicPr>
          <p:cNvPr id="5" name="Picture 4">
            <a:extLst>
              <a:ext uri="{FF2B5EF4-FFF2-40B4-BE49-F238E27FC236}">
                <a16:creationId xmlns:a16="http://schemas.microsoft.com/office/drawing/2014/main" id="{A72496E7-4A6E-D106-328D-8BEF21B54C31}"/>
              </a:ext>
            </a:extLst>
          </p:cNvPr>
          <p:cNvPicPr>
            <a:picLocks noChangeAspect="1"/>
          </p:cNvPicPr>
          <p:nvPr/>
        </p:nvPicPr>
        <p:blipFill>
          <a:blip r:embed="rId2"/>
          <a:stretch>
            <a:fillRect/>
          </a:stretch>
        </p:blipFill>
        <p:spPr>
          <a:xfrm>
            <a:off x="7411046" y="1603461"/>
            <a:ext cx="4601217" cy="4134427"/>
          </a:xfrm>
          <a:prstGeom prst="rect">
            <a:avLst/>
          </a:prstGeom>
        </p:spPr>
      </p:pic>
    </p:spTree>
    <p:extLst>
      <p:ext uri="{BB962C8B-B14F-4D97-AF65-F5344CB8AC3E}">
        <p14:creationId xmlns:p14="http://schemas.microsoft.com/office/powerpoint/2010/main" val="25615295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8E64-147C-7D81-033E-964E3A054112}"/>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C4A0711D-E3D8-2494-8848-12B3B68C29AB}"/>
              </a:ext>
            </a:extLst>
          </p:cNvPr>
          <p:cNvSpPr>
            <a:spLocks noGrp="1"/>
          </p:cNvSpPr>
          <p:nvPr>
            <p:ph type="body" sz="quarter" idx="10"/>
          </p:nvPr>
        </p:nvSpPr>
        <p:spPr/>
        <p:txBody>
          <a:bodyPr/>
          <a:lstStyle/>
          <a:p>
            <a:pPr marL="0" indent="0">
              <a:buNone/>
            </a:pPr>
            <a:r>
              <a:rPr lang="en-US" b="1" i="0" dirty="0">
                <a:solidFill>
                  <a:srgbClr val="393939"/>
                </a:solidFill>
                <a:effectLst/>
                <a:latin typeface="+mn-lt"/>
              </a:rPr>
              <a:t>	Analog Mode</a:t>
            </a:r>
          </a:p>
          <a:p>
            <a:pPr lvl="1"/>
            <a:r>
              <a:rPr lang="en-US" b="0" i="0" dirty="0">
                <a:solidFill>
                  <a:srgbClr val="393939"/>
                </a:solidFill>
                <a:effectLst/>
                <a:latin typeface="+mn-lt"/>
              </a:rPr>
              <a:t>In analog mode, it allows the use of peripherals including DAC, ADC</a:t>
            </a:r>
          </a:p>
          <a:p>
            <a:pPr marL="0" indent="0">
              <a:buNone/>
            </a:pPr>
            <a:r>
              <a:rPr lang="en-US" b="1" i="0" dirty="0">
                <a:solidFill>
                  <a:srgbClr val="393939"/>
                </a:solidFill>
                <a:effectLst/>
                <a:latin typeface="+mn-lt"/>
              </a:rPr>
              <a:t>	Alternate functionality mode</a:t>
            </a:r>
          </a:p>
          <a:p>
            <a:pPr lvl="1"/>
            <a:r>
              <a:rPr lang="en-US" b="0" i="0" dirty="0">
                <a:solidFill>
                  <a:srgbClr val="393939"/>
                </a:solidFill>
                <a:effectLst/>
                <a:latin typeface="+mn-lt"/>
              </a:rPr>
              <a:t>GPIO pins have the capability of to provide an alternate function apart from the regular three modes. The pins are multiplexed to provide functionalities like USART Tx pin, I2C data pin, etc.</a:t>
            </a:r>
            <a:endParaRPr lang="en-US" dirty="0">
              <a:latin typeface="+mn-lt"/>
            </a:endParaRPr>
          </a:p>
        </p:txBody>
      </p:sp>
    </p:spTree>
    <p:extLst>
      <p:ext uri="{BB962C8B-B14F-4D97-AF65-F5344CB8AC3E}">
        <p14:creationId xmlns:p14="http://schemas.microsoft.com/office/powerpoint/2010/main" val="14715037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dirty="0"/>
              <a:t>Debounce</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endParaRPr lang="en-US" dirty="0"/>
          </a:p>
        </p:txBody>
      </p:sp>
      <p:pic>
        <p:nvPicPr>
          <p:cNvPr id="3076" name="Picture 4" descr="Ultimate Guide to Switch Debounce (Part 3) – EEJournal">
            <a:extLst>
              <a:ext uri="{FF2B5EF4-FFF2-40B4-BE49-F238E27FC236}">
                <a16:creationId xmlns:a16="http://schemas.microsoft.com/office/drawing/2014/main" id="{6C57F1EC-3DF9-EC65-B5C5-D61244B617C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09831" y="257675"/>
            <a:ext cx="7972338" cy="6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451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C428-F2B9-1085-E5D7-C537CA5DFE13}"/>
              </a:ext>
            </a:extLst>
          </p:cNvPr>
          <p:cNvSpPr>
            <a:spLocks noGrp="1"/>
          </p:cNvSpPr>
          <p:nvPr>
            <p:ph type="title"/>
          </p:nvPr>
        </p:nvSpPr>
        <p:spPr/>
        <p:txBody>
          <a:bodyPr/>
          <a:lstStyle/>
          <a:p>
            <a:r>
              <a:rPr lang="en-US"/>
              <a:t>Debounce – software approach</a:t>
            </a:r>
          </a:p>
        </p:txBody>
      </p:sp>
      <p:sp>
        <p:nvSpPr>
          <p:cNvPr id="3" name="Text Placeholder 2">
            <a:extLst>
              <a:ext uri="{FF2B5EF4-FFF2-40B4-BE49-F238E27FC236}">
                <a16:creationId xmlns:a16="http://schemas.microsoft.com/office/drawing/2014/main" id="{44CD1D20-6E33-9C55-7058-8A6627660ADE}"/>
              </a:ext>
            </a:extLst>
          </p:cNvPr>
          <p:cNvSpPr>
            <a:spLocks noGrp="1"/>
          </p:cNvSpPr>
          <p:nvPr>
            <p:ph type="body" sz="quarter" idx="10"/>
          </p:nvPr>
        </p:nvSpPr>
        <p:spPr/>
        <p:txBody>
          <a:bodyPr/>
          <a:lstStyle/>
          <a:p>
            <a:r>
              <a:rPr lang="en-US" dirty="0"/>
              <a:t>Pseudocode for debouncing </a:t>
            </a:r>
          </a:p>
          <a:p>
            <a:endParaRPr lang="en-US" dirty="0"/>
          </a:p>
        </p:txBody>
      </p:sp>
      <p:pic>
        <p:nvPicPr>
          <p:cNvPr id="5" name="Picture 4" descr="A screen shot of a computer code&#10;&#10;Description automatically generated with medium confidence">
            <a:extLst>
              <a:ext uri="{FF2B5EF4-FFF2-40B4-BE49-F238E27FC236}">
                <a16:creationId xmlns:a16="http://schemas.microsoft.com/office/drawing/2014/main" id="{4C7AFB5F-E116-58B6-8A38-4FB803A8B5A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37265" y="840257"/>
            <a:ext cx="5387808" cy="6046318"/>
          </a:xfrm>
          <a:prstGeom prst="rect">
            <a:avLst/>
          </a:prstGeom>
        </p:spPr>
      </p:pic>
    </p:spTree>
    <p:extLst>
      <p:ext uri="{BB962C8B-B14F-4D97-AF65-F5344CB8AC3E}">
        <p14:creationId xmlns:p14="http://schemas.microsoft.com/office/powerpoint/2010/main" val="2478320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C PRIMER</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27</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18640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err="1"/>
              <a:t>Reprezentation</a:t>
            </a:r>
            <a:r>
              <a:rPr lang="en-US"/>
              <a:t> of data in memory</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fontScale="92500" lnSpcReduction="10000"/>
          </a:bodyPr>
          <a:lstStyle/>
          <a:p>
            <a:r>
              <a:rPr lang="en-US" b="1" dirty="0"/>
              <a:t>What is the output of </a:t>
            </a:r>
            <a:r>
              <a:rPr lang="en-US" b="1" dirty="0" err="1"/>
              <a:t>sizeof</a:t>
            </a:r>
            <a:r>
              <a:rPr lang="en-US" b="1" dirty="0"/>
              <a:t>(int)?</a:t>
            </a:r>
          </a:p>
          <a:p>
            <a:r>
              <a:rPr lang="en-US" b="1" dirty="0"/>
              <a:t>What about </a:t>
            </a:r>
            <a:r>
              <a:rPr lang="en-US" b="1" dirty="0" err="1"/>
              <a:t>sizeof</a:t>
            </a:r>
            <a:r>
              <a:rPr lang="en-US" b="1" dirty="0"/>
              <a:t>(int*)?</a:t>
            </a:r>
          </a:p>
          <a:p>
            <a:r>
              <a:rPr lang="en-US" dirty="0"/>
              <a:t>Embedded device will use </a:t>
            </a:r>
            <a:r>
              <a:rPr lang="en-US" dirty="0" err="1"/>
              <a:t>stdint.h</a:t>
            </a:r>
            <a:r>
              <a:rPr lang="en-US" dirty="0"/>
              <a:t> or similar:</a:t>
            </a:r>
          </a:p>
          <a:p>
            <a:pPr lvl="1"/>
            <a:r>
              <a:rPr lang="en-US" dirty="0">
                <a:hlinkClick r:id="rId3"/>
              </a:rPr>
              <a:t>Link</a:t>
            </a:r>
            <a:endParaRPr lang="en-US" dirty="0"/>
          </a:p>
          <a:p>
            <a:r>
              <a:rPr lang="fr-FR" dirty="0"/>
              <a:t>Data types:</a:t>
            </a:r>
          </a:p>
          <a:p>
            <a:pPr lvl="1"/>
            <a:r>
              <a:rPr lang="fr-FR" dirty="0"/>
              <a:t>int8_t</a:t>
            </a:r>
          </a:p>
          <a:p>
            <a:pPr lvl="1"/>
            <a:r>
              <a:rPr lang="fr-FR" dirty="0"/>
              <a:t>int16_t</a:t>
            </a:r>
          </a:p>
          <a:p>
            <a:pPr lvl="1"/>
            <a:r>
              <a:rPr lang="fr-FR" dirty="0"/>
              <a:t>int32_t</a:t>
            </a:r>
          </a:p>
          <a:p>
            <a:pPr lvl="1"/>
            <a:r>
              <a:rPr lang="fr-FR" dirty="0"/>
              <a:t>uint8_t</a:t>
            </a:r>
          </a:p>
          <a:p>
            <a:pPr lvl="1"/>
            <a:r>
              <a:rPr lang="fr-FR" dirty="0"/>
              <a:t>uint16_t</a:t>
            </a:r>
          </a:p>
          <a:p>
            <a:pPr lvl="1"/>
            <a:r>
              <a:rPr lang="fr-FR" dirty="0"/>
              <a:t>uint32_t</a:t>
            </a:r>
          </a:p>
          <a:p>
            <a:pPr lvl="1"/>
            <a:r>
              <a:rPr lang="fr-FR" dirty="0"/>
              <a:t>uint64_t</a:t>
            </a:r>
          </a:p>
          <a:p>
            <a:pPr lvl="1"/>
            <a:r>
              <a:rPr lang="fr-FR" dirty="0"/>
              <a:t>Etc…</a:t>
            </a:r>
          </a:p>
          <a:p>
            <a:r>
              <a:rPr lang="fr-FR" dirty="0"/>
              <a:t>There </a:t>
            </a:r>
            <a:r>
              <a:rPr lang="fr-FR" dirty="0" err="1"/>
              <a:t>is</a:t>
            </a:r>
            <a:r>
              <a:rPr lang="fr-FR" dirty="0"/>
              <a:t> </a:t>
            </a:r>
            <a:r>
              <a:rPr lang="fr-FR" dirty="0" err="1"/>
              <a:t>limited</a:t>
            </a:r>
            <a:r>
              <a:rPr lang="fr-FR" dirty="0"/>
              <a:t> use </a:t>
            </a:r>
            <a:r>
              <a:rPr lang="en-US" dirty="0"/>
              <a:t>in embedded for signed operations, most of the data types encountered will be unsigned</a:t>
            </a:r>
          </a:p>
          <a:p>
            <a:pPr marL="169863" lvl="1" indent="0">
              <a:buNone/>
            </a:pPr>
            <a:endParaRPr lang="en-US" dirty="0"/>
          </a:p>
        </p:txBody>
      </p:sp>
    </p:spTree>
    <p:extLst>
      <p:ext uri="{BB962C8B-B14F-4D97-AF65-F5344CB8AC3E}">
        <p14:creationId xmlns:p14="http://schemas.microsoft.com/office/powerpoint/2010/main" val="40076253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4804-16EE-3DB5-A9C4-0A6257DE47B3}"/>
              </a:ext>
            </a:extLst>
          </p:cNvPr>
          <p:cNvSpPr>
            <a:spLocks noGrp="1"/>
          </p:cNvSpPr>
          <p:nvPr>
            <p:ph type="title"/>
          </p:nvPr>
        </p:nvSpPr>
        <p:spPr/>
        <p:txBody>
          <a:bodyPr/>
          <a:lstStyle/>
          <a:p>
            <a:r>
              <a:rPr lang="en-US"/>
              <a:t>Pointers</a:t>
            </a:r>
          </a:p>
        </p:txBody>
      </p:sp>
      <p:pic>
        <p:nvPicPr>
          <p:cNvPr id="7" name="Picture 6" descr="A picture containing text, screenshot, software&#10;&#10;Description automatically generated">
            <a:extLst>
              <a:ext uri="{FF2B5EF4-FFF2-40B4-BE49-F238E27FC236}">
                <a16:creationId xmlns:a16="http://schemas.microsoft.com/office/drawing/2014/main" id="{C0DF5596-11E7-FD0E-CBF1-D8BC0E7DA84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894" y="133614"/>
            <a:ext cx="6537534" cy="6590771"/>
          </a:xfrm>
          <a:prstGeom prst="rect">
            <a:avLst/>
          </a:prstGeom>
        </p:spPr>
      </p:pic>
    </p:spTree>
    <p:extLst>
      <p:ext uri="{BB962C8B-B14F-4D97-AF65-F5344CB8AC3E}">
        <p14:creationId xmlns:p14="http://schemas.microsoft.com/office/powerpoint/2010/main" val="20071900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dirty="0">
                <a:latin typeface="+mn-lt"/>
              </a:rPr>
              <a:t>Ground RULES</a:t>
            </a:r>
            <a:br>
              <a:rPr lang="en-US" dirty="0">
                <a:latin typeface="+mn-lt"/>
              </a:rPr>
            </a:br>
            <a:endParaRPr lang="en-US" dirty="0">
              <a:latin typeface="+mn-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dirty="0">
                <a:latin typeface="+mn-lt"/>
              </a:rPr>
              <a:t>There are no stupid questions!</a:t>
            </a:r>
          </a:p>
          <a:p>
            <a:r>
              <a:rPr lang="en-US" dirty="0">
                <a:latin typeface="+mn-lt"/>
              </a:rPr>
              <a:t>Please be respectful to you colleagues</a:t>
            </a:r>
          </a:p>
          <a:p>
            <a:r>
              <a:rPr lang="en-US" dirty="0">
                <a:latin typeface="+mn-lt"/>
              </a:rPr>
              <a:t>If you need to go to the bathroom, take a phone call, or take a small break you do not need to ask permission just leave without disturbing</a:t>
            </a:r>
          </a:p>
          <a:p>
            <a:r>
              <a:rPr lang="en-US" dirty="0">
                <a:latin typeface="+mn-lt"/>
              </a:rPr>
              <a:t>Please interrupt me at any time during my presentation if you want to ask questions</a:t>
            </a:r>
          </a:p>
          <a:p>
            <a:r>
              <a:rPr lang="en-US" dirty="0">
                <a:latin typeface="+mn-lt"/>
              </a:rPr>
              <a:t>Please tell me if I am going too fast or too slowly</a:t>
            </a:r>
          </a:p>
          <a:p>
            <a:r>
              <a:rPr lang="en-US" dirty="0">
                <a:latin typeface="+mn-lt"/>
              </a:rPr>
              <a:t>The goal of this event is for you to understand the basic concepts, it is not for me to go through everything I have prepared</a:t>
            </a:r>
          </a:p>
          <a:p>
            <a:r>
              <a:rPr lang="en-US" dirty="0">
                <a:latin typeface="+mn-lt"/>
              </a:rPr>
              <a:t>One big break from 12pm to 1pm for lunch</a:t>
            </a:r>
          </a:p>
          <a:p>
            <a:r>
              <a:rPr lang="en-US" dirty="0">
                <a:latin typeface="+mn-lt"/>
              </a:rPr>
              <a:t>We will have small breaks that we can agree on</a:t>
            </a:r>
          </a:p>
          <a:p>
            <a:endParaRPr lang="en-US" dirty="0">
              <a:latin typeface="+mn-lt"/>
            </a:endParaRPr>
          </a:p>
        </p:txBody>
      </p:sp>
    </p:spTree>
    <p:extLst>
      <p:ext uri="{BB962C8B-B14F-4D97-AF65-F5344CB8AC3E}">
        <p14:creationId xmlns:p14="http://schemas.microsoft.com/office/powerpoint/2010/main" val="30294706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3F6F-2AD8-3C91-BF0C-5B189A72E166}"/>
              </a:ext>
            </a:extLst>
          </p:cNvPr>
          <p:cNvSpPr>
            <a:spLocks noGrp="1"/>
          </p:cNvSpPr>
          <p:nvPr>
            <p:ph type="title"/>
          </p:nvPr>
        </p:nvSpPr>
        <p:spPr/>
        <p:txBody>
          <a:bodyPr/>
          <a:lstStyle/>
          <a:p>
            <a:r>
              <a:rPr lang="en-US"/>
              <a:t>Structs</a:t>
            </a:r>
          </a:p>
        </p:txBody>
      </p:sp>
      <p:pic>
        <p:nvPicPr>
          <p:cNvPr id="6" name="Picture 5" descr="A screen shot of a computer code&#10;&#10;Description automatically generated with low confidence">
            <a:extLst>
              <a:ext uri="{FF2B5EF4-FFF2-40B4-BE49-F238E27FC236}">
                <a16:creationId xmlns:a16="http://schemas.microsoft.com/office/drawing/2014/main" id="{C08086C7-5590-AD3E-0C4F-D640E4E94F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2399" y="166303"/>
            <a:ext cx="4962017" cy="6691697"/>
          </a:xfrm>
          <a:prstGeom prst="rect">
            <a:avLst/>
          </a:prstGeom>
        </p:spPr>
      </p:pic>
    </p:spTree>
    <p:extLst>
      <p:ext uri="{BB962C8B-B14F-4D97-AF65-F5344CB8AC3E}">
        <p14:creationId xmlns:p14="http://schemas.microsoft.com/office/powerpoint/2010/main" val="36394236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a:xfrm>
            <a:off x="394774" y="1153266"/>
            <a:ext cx="5580141" cy="4667249"/>
          </a:xfrm>
        </p:spPr>
        <p:txBody>
          <a:bodyPr/>
          <a:lstStyle/>
          <a:p>
            <a:pPr marL="0" indent="0">
              <a:buNone/>
            </a:pPr>
            <a:r>
              <a:rPr lang="en-US" dirty="0"/>
              <a:t>A typical memory representation of a C program consists of the following sections.</a:t>
            </a:r>
          </a:p>
          <a:p>
            <a:pPr marL="0" indent="0">
              <a:buNone/>
            </a:pPr>
            <a:r>
              <a:rPr lang="en-US" dirty="0"/>
              <a:t>1. Text segment  (i.e. instructions)</a:t>
            </a:r>
          </a:p>
          <a:p>
            <a:pPr marL="0" indent="0">
              <a:buNone/>
            </a:pPr>
            <a:r>
              <a:rPr lang="en-US" dirty="0"/>
              <a:t>2. Initialized data segment </a:t>
            </a:r>
          </a:p>
          <a:p>
            <a:pPr marL="0" indent="0">
              <a:buNone/>
            </a:pPr>
            <a:r>
              <a:rPr lang="en-US" dirty="0"/>
              <a:t>3. Uninitialized data segment  (</a:t>
            </a:r>
            <a:r>
              <a:rPr lang="en-US" dirty="0" err="1"/>
              <a:t>bss</a:t>
            </a:r>
            <a:r>
              <a:rPr lang="en-US" dirty="0"/>
              <a:t>)</a:t>
            </a:r>
          </a:p>
          <a:p>
            <a:pPr marL="0" indent="0">
              <a:buNone/>
            </a:pPr>
            <a:r>
              <a:rPr lang="en-US" dirty="0"/>
              <a:t>4. Heap</a:t>
            </a:r>
          </a:p>
          <a:p>
            <a:pPr marL="0" indent="0">
              <a:buNone/>
            </a:pPr>
            <a:r>
              <a:rPr lang="en-US" dirty="0"/>
              <a:t>5. Stack </a:t>
            </a:r>
          </a:p>
          <a:p>
            <a:endParaRPr lang="en-US" dirty="0"/>
          </a:p>
        </p:txBody>
      </p:sp>
      <p:pic>
        <p:nvPicPr>
          <p:cNvPr id="6" name="Picture 5" descr="A picture containing text, screenshot, diagram, line&#10;&#10;Description automatically generated">
            <a:extLst>
              <a:ext uri="{FF2B5EF4-FFF2-40B4-BE49-F238E27FC236}">
                <a16:creationId xmlns:a16="http://schemas.microsoft.com/office/drawing/2014/main" id="{75EBEE93-6224-710D-00E8-E3943060AE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25076" y="1294659"/>
            <a:ext cx="5772150" cy="4410075"/>
          </a:xfrm>
          <a:prstGeom prst="rect">
            <a:avLst/>
          </a:prstGeom>
        </p:spPr>
      </p:pic>
    </p:spTree>
    <p:extLst>
      <p:ext uri="{BB962C8B-B14F-4D97-AF65-F5344CB8AC3E}">
        <p14:creationId xmlns:p14="http://schemas.microsoft.com/office/powerpoint/2010/main" val="2495719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5CA4-7369-9A71-F234-96B2B31738F1}"/>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574BF68-522E-8DE9-6370-67D00B1B1C91}"/>
              </a:ext>
            </a:extLst>
          </p:cNvPr>
          <p:cNvSpPr>
            <a:spLocks noGrp="1"/>
          </p:cNvSpPr>
          <p:nvPr>
            <p:ph type="body" sz="quarter" idx="10"/>
          </p:nvPr>
        </p:nvSpPr>
        <p:spPr/>
        <p:txBody>
          <a:bodyPr>
            <a:normAutofit/>
          </a:bodyPr>
          <a:lstStyle/>
          <a:p>
            <a:r>
              <a:rPr lang="en-US" b="1"/>
              <a:t>Text Segment:</a:t>
            </a:r>
            <a:r>
              <a:rPr lang="en-US"/>
              <a:t> A text segment, also known as a code segment or simply as text, is one of the sections of a program in an object file or in memory, which contains executable instructions. The text segment is often read-only, to prevent a program from accidentally modifying its instructions.</a:t>
            </a:r>
          </a:p>
          <a:p>
            <a:r>
              <a:rPr lang="en-US" b="1"/>
              <a:t>Initialized Data Segment:</a:t>
            </a:r>
            <a:r>
              <a:rPr lang="en-US"/>
              <a:t> Initialized data segment, usually called simply the Data Segment. A data segment is a portion of the virtual address space of a program, which contains the global variables and static variables that are initialized by the programmer.</a:t>
            </a:r>
            <a:br>
              <a:rPr lang="en-US"/>
            </a:br>
            <a:r>
              <a:rPr lang="en-US"/>
              <a:t>Note that, the data segment is not read-only, since the values of the variables can be altered at run time.</a:t>
            </a:r>
            <a:br>
              <a:rPr lang="en-US"/>
            </a:br>
            <a:r>
              <a:rPr lang="en-US"/>
              <a:t>Ex: static int </a:t>
            </a:r>
            <a:r>
              <a:rPr lang="en-US" err="1"/>
              <a:t>i</a:t>
            </a:r>
            <a:r>
              <a:rPr lang="en-US"/>
              <a:t> = 10 will be stored in the data segment and global int </a:t>
            </a:r>
            <a:r>
              <a:rPr lang="en-US" err="1"/>
              <a:t>i</a:t>
            </a:r>
            <a:r>
              <a:rPr lang="en-US"/>
              <a:t> = 10 will also be stored in data segment</a:t>
            </a:r>
          </a:p>
        </p:txBody>
      </p:sp>
    </p:spTree>
    <p:extLst>
      <p:ext uri="{BB962C8B-B14F-4D97-AF65-F5344CB8AC3E}">
        <p14:creationId xmlns:p14="http://schemas.microsoft.com/office/powerpoint/2010/main" val="34518609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a:xfrm>
            <a:off x="394774" y="1153266"/>
            <a:ext cx="11425752" cy="4983923"/>
          </a:xfrm>
        </p:spPr>
        <p:txBody>
          <a:bodyPr>
            <a:normAutofit lnSpcReduction="10000"/>
          </a:bodyPr>
          <a:lstStyle/>
          <a:p>
            <a:r>
              <a:rPr lang="en-US" b="1"/>
              <a:t>Uninitialized Data Segment:</a:t>
            </a:r>
            <a:r>
              <a:rPr lang="en-US"/>
              <a:t> Uninitialized data segment often called the “</a:t>
            </a:r>
            <a:r>
              <a:rPr lang="en-US" b="1" err="1"/>
              <a:t>bss</a:t>
            </a:r>
            <a:r>
              <a:rPr lang="en-US"/>
              <a:t>” segment, named after an ancient assembler operator that stood for “</a:t>
            </a:r>
            <a:r>
              <a:rPr lang="en-US" b="1"/>
              <a:t>block started by symbol</a:t>
            </a:r>
            <a:r>
              <a:rPr lang="en-US"/>
              <a:t>.” Data in this segment is initialized by the kernel to arithmetic 0 before the program starts executing uninitialized data starts at the end of the data segment and contains all global variables and static variables that are initialized to zero or do not have explicit initialization in source code.</a:t>
            </a:r>
            <a:br>
              <a:rPr lang="en-US"/>
            </a:br>
            <a:r>
              <a:rPr lang="en-US"/>
              <a:t>For instance, a variable declared static int </a:t>
            </a:r>
            <a:r>
              <a:rPr lang="en-US" err="1"/>
              <a:t>i</a:t>
            </a:r>
            <a:r>
              <a:rPr lang="en-US"/>
              <a:t>; would be contained in the BSS segment. </a:t>
            </a:r>
            <a:br>
              <a:rPr lang="en-US"/>
            </a:br>
            <a:r>
              <a:rPr lang="en-US"/>
              <a:t>For instance, a global variable declared int j; would be contained in the BSS segment.</a:t>
            </a:r>
          </a:p>
          <a:p>
            <a:r>
              <a:rPr lang="en-US" b="1"/>
              <a:t>Stack:</a:t>
            </a:r>
            <a:r>
              <a:rPr lang="en-US"/>
              <a:t> The stack area traditionally adjoined the heap area and grew in the opposite direction; when the stack pointer met the heap pointer, free memory was exhausted.</a:t>
            </a:r>
            <a:br>
              <a:rPr lang="en-US"/>
            </a:br>
            <a:r>
              <a:rPr lang="en-US"/>
              <a:t>The stack area contains the program stack, a LIFO structure, typically located in the higher parts of memory. A “stack pointer” register tracks the top of the stack; it is adjusted each time a value is “pushed” onto the stack. The set of values pushed for one function call is termed a “stack frame”; A stack frame consists at minimum of a return address.</a:t>
            </a:r>
            <a:br>
              <a:rPr lang="en-US"/>
            </a:br>
            <a:r>
              <a:rPr lang="en-US"/>
              <a:t>Stack, where automatic variables are stored, along with information that is saved each time a function is called. Each time a function is called, the address of where to return to and certain information about the caller’s environment, such as some of the machine registers, are saved on the stack. </a:t>
            </a:r>
          </a:p>
        </p:txBody>
      </p:sp>
    </p:spTree>
    <p:extLst>
      <p:ext uri="{BB962C8B-B14F-4D97-AF65-F5344CB8AC3E}">
        <p14:creationId xmlns:p14="http://schemas.microsoft.com/office/powerpoint/2010/main" val="42521572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a:bodyPr>
          <a:lstStyle/>
          <a:p>
            <a:r>
              <a:rPr lang="en-US" b="1"/>
              <a:t>Heap:</a:t>
            </a:r>
            <a:r>
              <a:rPr lang="en-US"/>
              <a:t> Heap is the segment where dynamic memory allocation usually takes place.</a:t>
            </a:r>
            <a:br>
              <a:rPr lang="en-US"/>
            </a:br>
            <a:r>
              <a:rPr lang="en-US"/>
              <a:t>The heap area begins at the end of the BSS segment and grows to larger addresses from there. The Heap area is managed by malloc, </a:t>
            </a:r>
            <a:r>
              <a:rPr lang="en-US" err="1"/>
              <a:t>realloc</a:t>
            </a:r>
            <a:r>
              <a:rPr lang="en-US"/>
              <a:t>, and free.</a:t>
            </a:r>
          </a:p>
        </p:txBody>
      </p:sp>
      <p:pic>
        <p:nvPicPr>
          <p:cNvPr id="5" name="Picture 4" descr="A picture containing text, screenshot, font&#10;&#10;Description automatically generated">
            <a:extLst>
              <a:ext uri="{FF2B5EF4-FFF2-40B4-BE49-F238E27FC236}">
                <a16:creationId xmlns:a16="http://schemas.microsoft.com/office/drawing/2014/main" id="{64A69466-C46B-1CAF-E25F-99700297127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4241" y="3086840"/>
            <a:ext cx="5963506" cy="2617894"/>
          </a:xfrm>
          <a:prstGeom prst="rect">
            <a:avLst/>
          </a:prstGeom>
        </p:spPr>
      </p:pic>
      <p:pic>
        <p:nvPicPr>
          <p:cNvPr id="6" name="Picture 5" descr="A screenshot of a computer program&#10;&#10;Description automatically generated with medium confidence">
            <a:extLst>
              <a:ext uri="{FF2B5EF4-FFF2-40B4-BE49-F238E27FC236}">
                <a16:creationId xmlns:a16="http://schemas.microsoft.com/office/drawing/2014/main" id="{C44FE74E-F710-CF54-E5E1-C90F533E67E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2367" y="3086841"/>
            <a:ext cx="5318896" cy="2617894"/>
          </a:xfrm>
          <a:prstGeom prst="rect">
            <a:avLst/>
          </a:prstGeom>
        </p:spPr>
      </p:pic>
    </p:spTree>
    <p:extLst>
      <p:ext uri="{BB962C8B-B14F-4D97-AF65-F5344CB8AC3E}">
        <p14:creationId xmlns:p14="http://schemas.microsoft.com/office/powerpoint/2010/main" val="35311497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9504-7B52-BA72-BB74-93147894B087}"/>
              </a:ext>
            </a:extLst>
          </p:cNvPr>
          <p:cNvSpPr>
            <a:spLocks noGrp="1"/>
          </p:cNvSpPr>
          <p:nvPr>
            <p:ph type="title"/>
          </p:nvPr>
        </p:nvSpPr>
        <p:spPr/>
        <p:txBody>
          <a:bodyPr/>
          <a:lstStyle/>
          <a:p>
            <a:r>
              <a:rPr lang="en-US"/>
              <a:t>Volatile and static</a:t>
            </a:r>
          </a:p>
        </p:txBody>
      </p:sp>
      <p:sp>
        <p:nvSpPr>
          <p:cNvPr id="3" name="Text Placeholder 2">
            <a:extLst>
              <a:ext uri="{FF2B5EF4-FFF2-40B4-BE49-F238E27FC236}">
                <a16:creationId xmlns:a16="http://schemas.microsoft.com/office/drawing/2014/main" id="{318AA516-764F-FB8F-C899-AE38506C1102}"/>
              </a:ext>
            </a:extLst>
          </p:cNvPr>
          <p:cNvSpPr>
            <a:spLocks noGrp="1"/>
          </p:cNvSpPr>
          <p:nvPr>
            <p:ph type="body" sz="quarter" idx="10"/>
          </p:nvPr>
        </p:nvSpPr>
        <p:spPr/>
        <p:txBody>
          <a:bodyPr/>
          <a:lstStyle/>
          <a:p>
            <a:r>
              <a:rPr lang="en-US"/>
              <a:t>What does the </a:t>
            </a:r>
            <a:r>
              <a:rPr lang="en-US" i="1"/>
              <a:t>volatile</a:t>
            </a:r>
            <a:r>
              <a:rPr lang="en-US"/>
              <a:t> keyword do?</a:t>
            </a:r>
          </a:p>
          <a:p>
            <a:r>
              <a:rPr lang="en-US"/>
              <a:t>What does the </a:t>
            </a:r>
            <a:r>
              <a:rPr lang="en-US" i="1"/>
              <a:t>static</a:t>
            </a:r>
            <a:r>
              <a:rPr lang="en-US"/>
              <a:t> keyword do?</a:t>
            </a:r>
          </a:p>
        </p:txBody>
      </p:sp>
      <p:pic>
        <p:nvPicPr>
          <p:cNvPr id="10" name="Picture 9">
            <a:extLst>
              <a:ext uri="{FF2B5EF4-FFF2-40B4-BE49-F238E27FC236}">
                <a16:creationId xmlns:a16="http://schemas.microsoft.com/office/drawing/2014/main" id="{28DD50B8-D1B9-2A8B-1A3B-8AE41E20642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4828" y="1988131"/>
            <a:ext cx="4242344" cy="4879264"/>
          </a:xfrm>
          <a:prstGeom prst="rect">
            <a:avLst/>
          </a:prstGeom>
        </p:spPr>
      </p:pic>
    </p:spTree>
    <p:extLst>
      <p:ext uri="{BB962C8B-B14F-4D97-AF65-F5344CB8AC3E}">
        <p14:creationId xmlns:p14="http://schemas.microsoft.com/office/powerpoint/2010/main" val="9242120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84791-94FD-741E-57DF-C18C1CD793FC}"/>
              </a:ext>
            </a:extLst>
          </p:cNvPr>
          <p:cNvSpPr>
            <a:spLocks noGrp="1"/>
          </p:cNvSpPr>
          <p:nvPr>
            <p:ph type="title"/>
          </p:nvPr>
        </p:nvSpPr>
        <p:spPr/>
        <p:txBody>
          <a:bodyPr/>
          <a:lstStyle/>
          <a:p>
            <a:r>
              <a:rPr lang="en-US"/>
              <a:t>String literal</a:t>
            </a:r>
          </a:p>
        </p:txBody>
      </p:sp>
      <p:sp>
        <p:nvSpPr>
          <p:cNvPr id="3" name="Text Placeholder 2">
            <a:extLst>
              <a:ext uri="{FF2B5EF4-FFF2-40B4-BE49-F238E27FC236}">
                <a16:creationId xmlns:a16="http://schemas.microsoft.com/office/drawing/2014/main" id="{83291A43-76BA-1590-E15F-C5D3923F639E}"/>
              </a:ext>
            </a:extLst>
          </p:cNvPr>
          <p:cNvSpPr>
            <a:spLocks noGrp="1"/>
          </p:cNvSpPr>
          <p:nvPr>
            <p:ph type="body" sz="quarter" idx="10"/>
          </p:nvPr>
        </p:nvSpPr>
        <p:spPr/>
        <p:txBody>
          <a:bodyPr/>
          <a:lstStyle/>
          <a:p>
            <a:r>
              <a:rPr lang="en-US"/>
              <a:t>String literals are not modifiable (and in fact may be placed in read-only memory such as .</a:t>
            </a:r>
            <a:r>
              <a:rPr lang="en-US" err="1"/>
              <a:t>rodata</a:t>
            </a:r>
            <a:r>
              <a:rPr lang="en-US"/>
              <a:t>). If a program attempts to modify the static array formed by a string literal, the behavior is undefined. </a:t>
            </a:r>
          </a:p>
          <a:p>
            <a:r>
              <a:rPr lang="en-US"/>
              <a:t>Always try to denote string literals as such, by using const.</a:t>
            </a:r>
          </a:p>
        </p:txBody>
      </p:sp>
      <p:pic>
        <p:nvPicPr>
          <p:cNvPr id="5" name="Picture 4">
            <a:extLst>
              <a:ext uri="{FF2B5EF4-FFF2-40B4-BE49-F238E27FC236}">
                <a16:creationId xmlns:a16="http://schemas.microsoft.com/office/drawing/2014/main" id="{7368422C-2EB4-2B88-4499-52639A2F13A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33414" y="3294346"/>
            <a:ext cx="6875201" cy="2195186"/>
          </a:xfrm>
          <a:prstGeom prst="rect">
            <a:avLst/>
          </a:prstGeom>
        </p:spPr>
      </p:pic>
    </p:spTree>
    <p:extLst>
      <p:ext uri="{BB962C8B-B14F-4D97-AF65-F5344CB8AC3E}">
        <p14:creationId xmlns:p14="http://schemas.microsoft.com/office/powerpoint/2010/main" val="1403831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1996-042C-8395-E957-44C661693506}"/>
              </a:ext>
            </a:extLst>
          </p:cNvPr>
          <p:cNvSpPr>
            <a:spLocks noGrp="1"/>
          </p:cNvSpPr>
          <p:nvPr>
            <p:ph type="title"/>
          </p:nvPr>
        </p:nvSpPr>
        <p:spPr/>
        <p:txBody>
          <a:bodyPr/>
          <a:lstStyle/>
          <a:p>
            <a:r>
              <a:rPr lang="en-US"/>
              <a:t>Preprocessor defines</a:t>
            </a:r>
          </a:p>
        </p:txBody>
      </p:sp>
      <p:sp>
        <p:nvSpPr>
          <p:cNvPr id="3" name="Text Placeholder 2">
            <a:extLst>
              <a:ext uri="{FF2B5EF4-FFF2-40B4-BE49-F238E27FC236}">
                <a16:creationId xmlns:a16="http://schemas.microsoft.com/office/drawing/2014/main" id="{136BCEB6-6F2E-0342-825B-86DC983E211B}"/>
              </a:ext>
            </a:extLst>
          </p:cNvPr>
          <p:cNvSpPr>
            <a:spLocks noGrp="1"/>
          </p:cNvSpPr>
          <p:nvPr>
            <p:ph type="body" sz="quarter" idx="10"/>
          </p:nvPr>
        </p:nvSpPr>
        <p:spPr>
          <a:xfrm>
            <a:off x="394774" y="1153266"/>
            <a:ext cx="5701226" cy="2648383"/>
          </a:xfrm>
        </p:spPr>
        <p:txBody>
          <a:bodyPr>
            <a:normAutofit fontScale="92500" lnSpcReduction="10000"/>
          </a:bodyPr>
          <a:lstStyle/>
          <a:p>
            <a:r>
              <a:rPr lang="en-US"/>
              <a:t>In embedded C preprocessor defines are commonplace</a:t>
            </a:r>
          </a:p>
          <a:p>
            <a:r>
              <a:rPr lang="en-US"/>
              <a:t>They can be used to </a:t>
            </a:r>
          </a:p>
          <a:p>
            <a:pPr lvl="1"/>
            <a:r>
              <a:rPr lang="en-US"/>
              <a:t>optimize memory consumption using the #if defined or #ifdef</a:t>
            </a:r>
          </a:p>
          <a:p>
            <a:pPr lvl="2"/>
            <a:r>
              <a:rPr lang="en-US"/>
              <a:t>Can eliminate blocks of code via configuration(defined variables)</a:t>
            </a:r>
          </a:p>
          <a:p>
            <a:pPr lvl="1"/>
            <a:r>
              <a:rPr lang="en-US"/>
              <a:t>Shorthand for accessing memory/registers that is memory efficient(no need to store addresses and such in global variables)</a:t>
            </a:r>
          </a:p>
          <a:p>
            <a:pPr lvl="1"/>
            <a:endParaRPr lang="en-US"/>
          </a:p>
        </p:txBody>
      </p:sp>
      <p:pic>
        <p:nvPicPr>
          <p:cNvPr id="9" name="Picture 8">
            <a:extLst>
              <a:ext uri="{FF2B5EF4-FFF2-40B4-BE49-F238E27FC236}">
                <a16:creationId xmlns:a16="http://schemas.microsoft.com/office/drawing/2014/main" id="{DC001A3F-3796-D3EB-8261-438930545C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20297" y="1037636"/>
            <a:ext cx="6246443" cy="2338054"/>
          </a:xfrm>
          <a:prstGeom prst="rect">
            <a:avLst/>
          </a:prstGeom>
        </p:spPr>
      </p:pic>
      <p:pic>
        <p:nvPicPr>
          <p:cNvPr id="11" name="Picture 10">
            <a:extLst>
              <a:ext uri="{FF2B5EF4-FFF2-40B4-BE49-F238E27FC236}">
                <a16:creationId xmlns:a16="http://schemas.microsoft.com/office/drawing/2014/main" id="{63F9EC06-3444-60D0-9EDF-ADC1EC007FD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9057" y="3460843"/>
            <a:ext cx="7707683" cy="2931619"/>
          </a:xfrm>
          <a:prstGeom prst="rect">
            <a:avLst/>
          </a:prstGeom>
        </p:spPr>
      </p:pic>
    </p:spTree>
    <p:extLst>
      <p:ext uri="{BB962C8B-B14F-4D97-AF65-F5344CB8AC3E}">
        <p14:creationId xmlns:p14="http://schemas.microsoft.com/office/powerpoint/2010/main" val="17022069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2A5A-247B-CA2B-FE90-EB8DBBEC6BC2}"/>
              </a:ext>
            </a:extLst>
          </p:cNvPr>
          <p:cNvSpPr>
            <a:spLocks noGrp="1"/>
          </p:cNvSpPr>
          <p:nvPr>
            <p:ph type="title"/>
          </p:nvPr>
        </p:nvSpPr>
        <p:spPr/>
        <p:txBody>
          <a:bodyPr/>
          <a:lstStyle/>
          <a:p>
            <a:r>
              <a:rPr lang="en-US"/>
              <a:t>Steps in the compilation of a C program</a:t>
            </a:r>
          </a:p>
        </p:txBody>
      </p:sp>
      <p:sp>
        <p:nvSpPr>
          <p:cNvPr id="3" name="Text Placeholder 2">
            <a:extLst>
              <a:ext uri="{FF2B5EF4-FFF2-40B4-BE49-F238E27FC236}">
                <a16:creationId xmlns:a16="http://schemas.microsoft.com/office/drawing/2014/main" id="{10943083-A309-941B-7A6B-619A62449F75}"/>
              </a:ext>
            </a:extLst>
          </p:cNvPr>
          <p:cNvSpPr>
            <a:spLocks noGrp="1"/>
          </p:cNvSpPr>
          <p:nvPr>
            <p:ph type="body" sz="quarter" idx="10"/>
          </p:nvPr>
        </p:nvSpPr>
        <p:spPr>
          <a:xfrm>
            <a:off x="394774" y="1153266"/>
            <a:ext cx="7484097" cy="5460476"/>
          </a:xfrm>
        </p:spPr>
        <p:txBody>
          <a:bodyPr>
            <a:normAutofit fontScale="92500" lnSpcReduction="10000"/>
          </a:bodyPr>
          <a:lstStyle/>
          <a:p>
            <a:pPr>
              <a:buFont typeface="Arial" panose="020B0604020202020204" pitchFamily="34" charset="0"/>
              <a:buChar char="•"/>
            </a:pPr>
            <a:r>
              <a:rPr lang="en-US"/>
              <a:t>We have a C Program file with an extension of .c i.e. </a:t>
            </a:r>
            <a:r>
              <a:rPr lang="en-US" err="1"/>
              <a:t>hello.c</a:t>
            </a:r>
            <a:r>
              <a:rPr lang="en-US"/>
              <a:t> file.</a:t>
            </a:r>
          </a:p>
          <a:p>
            <a:pPr>
              <a:buFont typeface="Arial" panose="020B0604020202020204" pitchFamily="34" charset="0"/>
              <a:buChar char="•"/>
            </a:pPr>
            <a:r>
              <a:rPr lang="en-US" b="1"/>
              <a:t>Step 1</a:t>
            </a:r>
            <a:r>
              <a:rPr lang="en-US"/>
              <a:t> is </a:t>
            </a:r>
            <a:r>
              <a:rPr lang="en-US" b="1"/>
              <a:t>preprocessing of header files</a:t>
            </a:r>
            <a:r>
              <a:rPr lang="en-US"/>
              <a:t>, all the statements starting with # (hash symbol) and comments are replaced/removed during the pre-processing with the help of a pre-processor. It generates an intermediate file with .</a:t>
            </a:r>
            <a:r>
              <a:rPr lang="en-US" err="1"/>
              <a:t>i</a:t>
            </a:r>
            <a:r>
              <a:rPr lang="en-US"/>
              <a:t> file extension i.e. a </a:t>
            </a:r>
            <a:r>
              <a:rPr lang="en-US" err="1"/>
              <a:t>hello.i</a:t>
            </a:r>
            <a:r>
              <a:rPr lang="en-US"/>
              <a:t> file.</a:t>
            </a:r>
          </a:p>
          <a:p>
            <a:pPr>
              <a:buFont typeface="Arial" panose="020B0604020202020204" pitchFamily="34" charset="0"/>
              <a:buChar char="•"/>
            </a:pPr>
            <a:r>
              <a:rPr lang="en-US" b="1"/>
              <a:t>Step 2</a:t>
            </a:r>
            <a:r>
              <a:rPr lang="en-US"/>
              <a:t> is a compilation of </a:t>
            </a:r>
            <a:r>
              <a:rPr lang="en-US" err="1"/>
              <a:t>hello.i</a:t>
            </a:r>
            <a:r>
              <a:rPr lang="en-US"/>
              <a:t> file. Compiler software translates the </a:t>
            </a:r>
            <a:r>
              <a:rPr lang="en-US" err="1"/>
              <a:t>hello.i</a:t>
            </a:r>
            <a:r>
              <a:rPr lang="en-US"/>
              <a:t> file to </a:t>
            </a:r>
            <a:r>
              <a:rPr lang="en-US" err="1"/>
              <a:t>hello.s</a:t>
            </a:r>
            <a:r>
              <a:rPr lang="en-US"/>
              <a:t> with assembly level instructions (low-level code).</a:t>
            </a:r>
          </a:p>
          <a:p>
            <a:pPr>
              <a:buFont typeface="Arial" panose="020B0604020202020204" pitchFamily="34" charset="0"/>
              <a:buChar char="•"/>
            </a:pPr>
            <a:r>
              <a:rPr lang="en-US" b="1"/>
              <a:t>Step 3</a:t>
            </a:r>
            <a:r>
              <a:rPr lang="en-US"/>
              <a:t>, assembly-level code instructions are converted into machine-understandable code (binary/hexadecimal form) by the assembler. The file generated is known as the object file with an extension of .obj/.o i.e. hello.obj/</a:t>
            </a:r>
            <a:r>
              <a:rPr lang="en-US" err="1"/>
              <a:t>hello.o</a:t>
            </a:r>
            <a:r>
              <a:rPr lang="en-US"/>
              <a:t> file.</a:t>
            </a:r>
          </a:p>
          <a:p>
            <a:pPr>
              <a:buFont typeface="Arial" panose="020B0604020202020204" pitchFamily="34" charset="0"/>
              <a:buChar char="•"/>
            </a:pPr>
            <a:r>
              <a:rPr lang="en-US" b="1"/>
              <a:t>Step 4</a:t>
            </a:r>
            <a:r>
              <a:rPr lang="en-US"/>
              <a:t>, </a:t>
            </a:r>
            <a:r>
              <a:rPr lang="en-US" i="1"/>
              <a:t>Linker</a:t>
            </a:r>
            <a:r>
              <a:rPr lang="en-US"/>
              <a:t> is used to link the library files with the object file to define the unknown statements. It generates an executable file with .exe/.out extension i.e. a hello.exe/</a:t>
            </a:r>
            <a:r>
              <a:rPr lang="en-US" err="1"/>
              <a:t>hello.out</a:t>
            </a:r>
            <a:r>
              <a:rPr lang="en-US"/>
              <a:t> file.</a:t>
            </a:r>
          </a:p>
          <a:p>
            <a:pPr>
              <a:buFont typeface="Arial" panose="020B0604020202020204" pitchFamily="34" charset="0"/>
              <a:buChar char="•"/>
            </a:pPr>
            <a:r>
              <a:rPr lang="en-US"/>
              <a:t>Next, we can run the hello.exe/</a:t>
            </a:r>
            <a:r>
              <a:rPr lang="en-US" err="1"/>
              <a:t>hello.out</a:t>
            </a:r>
            <a:r>
              <a:rPr lang="en-US"/>
              <a:t> executable file to get the desired output on our output window, i.e., Hello World!.</a:t>
            </a:r>
          </a:p>
          <a:p>
            <a:endParaRPr lang="en-US"/>
          </a:p>
        </p:txBody>
      </p:sp>
      <p:pic>
        <p:nvPicPr>
          <p:cNvPr id="4" name="Picture 3">
            <a:extLst>
              <a:ext uri="{FF2B5EF4-FFF2-40B4-BE49-F238E27FC236}">
                <a16:creationId xmlns:a16="http://schemas.microsoft.com/office/drawing/2014/main" id="{CFCA59FC-35CA-2FE4-E511-A2B576D890C5}"/>
              </a:ext>
            </a:extLst>
          </p:cNvPr>
          <p:cNvPicPr>
            <a:picLocks noChangeAspect="1"/>
          </p:cNvPicPr>
          <p:nvPr/>
        </p:nvPicPr>
        <p:blipFill>
          <a:blip r:embed="rId2"/>
          <a:stretch>
            <a:fillRect/>
          </a:stretch>
        </p:blipFill>
        <p:spPr>
          <a:xfrm>
            <a:off x="7878871" y="88554"/>
            <a:ext cx="4266562" cy="6322535"/>
          </a:xfrm>
          <a:prstGeom prst="rect">
            <a:avLst/>
          </a:prstGeom>
        </p:spPr>
      </p:pic>
    </p:spTree>
    <p:extLst>
      <p:ext uri="{BB962C8B-B14F-4D97-AF65-F5344CB8AC3E}">
        <p14:creationId xmlns:p14="http://schemas.microsoft.com/office/powerpoint/2010/main" val="15304245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Bitwise operations</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r>
              <a:rPr lang="en-US"/>
              <a:t>The bitwise operators in C are the following:</a:t>
            </a:r>
          </a:p>
          <a:p>
            <a:pPr>
              <a:buFont typeface="+mj-lt"/>
              <a:buAutoNum type="arabicPeriod"/>
            </a:pPr>
            <a:r>
              <a:rPr lang="en-US"/>
              <a:t>The </a:t>
            </a:r>
            <a:r>
              <a:rPr lang="en-US" b="1"/>
              <a:t>&amp; (bitwise AND)</a:t>
            </a:r>
            <a:r>
              <a:rPr lang="en-US"/>
              <a:t> in C takes two numbers as operands and does AND on every bit of two numbers. The result of AND is 1 only if both bits are 1.  </a:t>
            </a:r>
          </a:p>
          <a:p>
            <a:pPr>
              <a:buFont typeface="+mj-lt"/>
              <a:buAutoNum type="arabicPeriod"/>
            </a:pPr>
            <a:r>
              <a:rPr lang="en-US"/>
              <a:t>The </a:t>
            </a:r>
            <a:r>
              <a:rPr lang="en-US" b="1"/>
              <a:t>| (bitwise OR)</a:t>
            </a:r>
            <a:r>
              <a:rPr lang="en-US"/>
              <a:t> in C takes two numbers as operands and does OR on every bit of two numbers. The result of OR is 1 if any of the two bits is 1. </a:t>
            </a:r>
          </a:p>
          <a:p>
            <a:pPr>
              <a:buFont typeface="+mj-lt"/>
              <a:buAutoNum type="arabicPeriod"/>
            </a:pPr>
            <a:r>
              <a:rPr lang="en-US"/>
              <a:t>The </a:t>
            </a:r>
            <a:r>
              <a:rPr lang="en-US" b="1"/>
              <a:t>^ (bitwise XOR)</a:t>
            </a:r>
            <a:r>
              <a:rPr lang="en-US"/>
              <a:t> in C takes two numbers as operands and does XOR on every bit of two numbers. The result of XOR is 1 if the two bits are different. </a:t>
            </a:r>
          </a:p>
          <a:p>
            <a:pPr>
              <a:buFont typeface="+mj-lt"/>
              <a:buAutoNum type="arabicPeriod"/>
            </a:pPr>
            <a:r>
              <a:rPr lang="en-US"/>
              <a:t>The </a:t>
            </a:r>
            <a:r>
              <a:rPr lang="en-US" b="1"/>
              <a:t>&lt;&lt; (left shift)</a:t>
            </a:r>
            <a:r>
              <a:rPr lang="en-US"/>
              <a:t> in C takes two numbers, the left shifts the bits of the first operand, and the second operand decides the number of places to shift. </a:t>
            </a:r>
          </a:p>
          <a:p>
            <a:pPr>
              <a:buFont typeface="+mj-lt"/>
              <a:buAutoNum type="arabicPeriod"/>
            </a:pPr>
            <a:r>
              <a:rPr lang="en-US"/>
              <a:t>The </a:t>
            </a:r>
            <a:r>
              <a:rPr lang="en-US" b="1"/>
              <a:t>&gt;&gt; (right shift)</a:t>
            </a:r>
            <a:r>
              <a:rPr lang="en-US"/>
              <a:t> in C takes two numbers, right shifts the bits of the first operand, and the second operand decides the number of places to shift. </a:t>
            </a:r>
          </a:p>
          <a:p>
            <a:pPr>
              <a:buFont typeface="+mj-lt"/>
              <a:buAutoNum type="arabicPeriod"/>
            </a:pPr>
            <a:r>
              <a:rPr lang="en-US"/>
              <a:t>The </a:t>
            </a:r>
            <a:r>
              <a:rPr lang="en-US" b="1"/>
              <a:t>~ (bitwise NOT)</a:t>
            </a:r>
            <a:r>
              <a:rPr lang="en-US"/>
              <a:t> in C takes one number and inverts all bits of it.</a:t>
            </a:r>
          </a:p>
          <a:p>
            <a:r>
              <a:rPr lang="en-US"/>
              <a:t>What is the functionality of || and &amp;&amp; ?</a:t>
            </a:r>
          </a:p>
          <a:p>
            <a:r>
              <a:rPr lang="en-US"/>
              <a:t>Exercise with register setting/resetting/reading</a:t>
            </a:r>
          </a:p>
        </p:txBody>
      </p:sp>
    </p:spTree>
    <p:extLst>
      <p:ext uri="{BB962C8B-B14F-4D97-AF65-F5344CB8AC3E}">
        <p14:creationId xmlns:p14="http://schemas.microsoft.com/office/powerpoint/2010/main" val="34207148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hand pressing a digital thermostat&#10;&#10;Description automatically generated">
            <a:extLst>
              <a:ext uri="{FF2B5EF4-FFF2-40B4-BE49-F238E27FC236}">
                <a16:creationId xmlns:a16="http://schemas.microsoft.com/office/drawing/2014/main" id="{6389C644-19B4-9812-C0EA-C537C2370DC3}"/>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p:txBody>
          <a:bodyPr/>
          <a:lstStyle/>
          <a:p>
            <a:r>
              <a:rPr lang="en-US" dirty="0"/>
              <a:t>Embedded Systems Introduction</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4</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spTree>
    <p:extLst>
      <p:ext uri="{BB962C8B-B14F-4D97-AF65-F5344CB8AC3E}">
        <p14:creationId xmlns:p14="http://schemas.microsoft.com/office/powerpoint/2010/main" val="334998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Interrupts</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40</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5" name="Picture Placeholder 4" descr="A white car next to a traffic light&#10;&#10;Description automatically generated">
            <a:extLst>
              <a:ext uri="{FF2B5EF4-FFF2-40B4-BE49-F238E27FC236}">
                <a16:creationId xmlns:a16="http://schemas.microsoft.com/office/drawing/2014/main" id="{54A4CCCB-D660-19AD-A581-6A03E6C46859}"/>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11430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r>
              <a:rPr lang="en-US"/>
              <a:t>A hardware interrupt is a signal that stops the current program forcing it to execute another program immediately. The interrupt does this without waiting for the current program to finish. It is unconditional and immediate which is why it is called an interrupt - it interrupts the current action of the processor.</a:t>
            </a:r>
          </a:p>
          <a:p>
            <a:r>
              <a:rPr lang="en-US"/>
              <a:t>An interrupt occurs independently of main code operation. So the processor can be doing other things before and after the interrupt. During the interrupt, main code operation is suspended and all registers are saved so that after the interrupt main code starts up exactly where it was.</a:t>
            </a:r>
          </a:p>
          <a:p>
            <a:r>
              <a:rPr lang="en-US"/>
              <a:t>It is as if the main code operates as usual but the interrupt operates without the main code noticing!</a:t>
            </a:r>
          </a:p>
          <a:p>
            <a:endParaRPr lang="en-US"/>
          </a:p>
        </p:txBody>
      </p:sp>
    </p:spTree>
    <p:extLst>
      <p:ext uri="{BB962C8B-B14F-4D97-AF65-F5344CB8AC3E}">
        <p14:creationId xmlns:p14="http://schemas.microsoft.com/office/powerpoint/2010/main" val="39609565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637E-5179-B2B2-44EF-1E5CC1CADA7D}"/>
              </a:ext>
            </a:extLst>
          </p:cNvPr>
          <p:cNvSpPr>
            <a:spLocks noGrp="1"/>
          </p:cNvSpPr>
          <p:nvPr>
            <p:ph type="title"/>
          </p:nvPr>
        </p:nvSpPr>
        <p:spPr/>
        <p:txBody>
          <a:bodyPr/>
          <a:lstStyle/>
          <a:p>
            <a:r>
              <a:rPr lang="en-US"/>
              <a:t>Polling</a:t>
            </a:r>
          </a:p>
        </p:txBody>
      </p:sp>
      <p:sp>
        <p:nvSpPr>
          <p:cNvPr id="3" name="Text Placeholder 2">
            <a:extLst>
              <a:ext uri="{FF2B5EF4-FFF2-40B4-BE49-F238E27FC236}">
                <a16:creationId xmlns:a16="http://schemas.microsoft.com/office/drawing/2014/main" id="{18A3DB2F-A337-4F72-D668-7030DC05C7D2}"/>
              </a:ext>
            </a:extLst>
          </p:cNvPr>
          <p:cNvSpPr>
            <a:spLocks noGrp="1"/>
          </p:cNvSpPr>
          <p:nvPr>
            <p:ph type="body" sz="quarter" idx="10"/>
          </p:nvPr>
        </p:nvSpPr>
        <p:spPr>
          <a:xfrm>
            <a:off x="394774" y="1153266"/>
            <a:ext cx="11425752" cy="2362231"/>
          </a:xfrm>
        </p:spPr>
        <p:txBody>
          <a:bodyPr>
            <a:normAutofit/>
          </a:bodyPr>
          <a:lstStyle/>
          <a:p>
            <a:r>
              <a:rPr lang="en-US" sz="1800"/>
              <a:t>When you first start creating a program it is easy to read an input directly from an input pin using a simple read command. As you develop the program you will want to know when the input has changed and to do that you will put the read command into a loop and wait until the input pin has changed state.\</a:t>
            </a:r>
          </a:p>
          <a:p>
            <a:endParaRPr lang="en-US" sz="1800"/>
          </a:p>
          <a:p>
            <a:r>
              <a:rPr lang="en-US" sz="1800"/>
              <a:t>The following pseudocode illustrates the idea:</a:t>
            </a:r>
          </a:p>
          <a:p>
            <a:endParaRPr lang="en-US" sz="1800"/>
          </a:p>
          <a:p>
            <a:endParaRPr lang="en-US" sz="1800"/>
          </a:p>
        </p:txBody>
      </p:sp>
      <p:pic>
        <p:nvPicPr>
          <p:cNvPr id="9" name="Picture 8" descr="A picture containing text, screenshot, font&#10;&#10;Description automatically generated">
            <a:extLst>
              <a:ext uri="{FF2B5EF4-FFF2-40B4-BE49-F238E27FC236}">
                <a16:creationId xmlns:a16="http://schemas.microsoft.com/office/drawing/2014/main" id="{88699A81-4E69-2324-86D2-91C4079EC40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7457" y="2978010"/>
            <a:ext cx="3826184" cy="3350741"/>
          </a:xfrm>
          <a:prstGeom prst="rect">
            <a:avLst/>
          </a:prstGeom>
        </p:spPr>
      </p:pic>
      <p:sp>
        <p:nvSpPr>
          <p:cNvPr id="11" name="TextBox 10">
            <a:extLst>
              <a:ext uri="{FF2B5EF4-FFF2-40B4-BE49-F238E27FC236}">
                <a16:creationId xmlns:a16="http://schemas.microsoft.com/office/drawing/2014/main" id="{CC5D8799-0927-9A82-9D6C-0298E0AB8A18}"/>
              </a:ext>
            </a:extLst>
          </p:cNvPr>
          <p:cNvSpPr txBox="1"/>
          <p:nvPr/>
        </p:nvSpPr>
        <p:spPr>
          <a:xfrm>
            <a:off x="4740875" y="2978010"/>
            <a:ext cx="6676767" cy="3139321"/>
          </a:xfrm>
          <a:prstGeom prst="rect">
            <a:avLst/>
          </a:prstGeom>
          <a:noFill/>
        </p:spPr>
        <p:txBody>
          <a:bodyPr wrap="square">
            <a:spAutoFit/>
          </a:bodyPr>
          <a:lstStyle/>
          <a:p>
            <a:r>
              <a:rPr lang="en-US"/>
              <a:t>This is an example of polling and you can see that the problem with polling is that the processor can do nothing else while it is waiting for the input pin to change state.</a:t>
            </a:r>
          </a:p>
          <a:p>
            <a:r>
              <a:rPr lang="en-US"/>
              <a:t>That is the advantage of interrupts - a program can be doing something completely different and does not waste processing power in a useless loop.</a:t>
            </a:r>
          </a:p>
          <a:p>
            <a:r>
              <a:rPr lang="en-US"/>
              <a:t>Another benefit of using interrupts is that in some processors you can use a </a:t>
            </a:r>
            <a:r>
              <a:rPr lang="en-US" b="1"/>
              <a:t>wake-from-sleep interrupt</a:t>
            </a:r>
            <a:r>
              <a:rPr lang="en-US"/>
              <a:t>. This lets the processor go into a low power mode, where only the interrupt hardware is active, which is useful if the system is running on batteries.</a:t>
            </a:r>
          </a:p>
        </p:txBody>
      </p:sp>
    </p:spTree>
    <p:extLst>
      <p:ext uri="{BB962C8B-B14F-4D97-AF65-F5344CB8AC3E}">
        <p14:creationId xmlns:p14="http://schemas.microsoft.com/office/powerpoint/2010/main" val="39829311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2641-1F10-49FD-62A0-3D8756AACD19}"/>
              </a:ext>
            </a:extLst>
          </p:cNvPr>
          <p:cNvSpPr>
            <a:spLocks noGrp="1"/>
          </p:cNvSpPr>
          <p:nvPr>
            <p:ph type="title"/>
          </p:nvPr>
        </p:nvSpPr>
        <p:spPr/>
        <p:txBody>
          <a:bodyPr>
            <a:normAutofit fontScale="90000"/>
          </a:bodyPr>
          <a:lstStyle/>
          <a:p>
            <a:r>
              <a:rPr lang="en-US" b="1"/>
              <a:t>Hardware interrupt Common terms</a:t>
            </a:r>
            <a:br>
              <a:rPr lang="en-US" b="1"/>
            </a:br>
            <a:endParaRPr lang="en-US"/>
          </a:p>
        </p:txBody>
      </p:sp>
      <p:sp>
        <p:nvSpPr>
          <p:cNvPr id="3" name="Text Placeholder 2">
            <a:extLst>
              <a:ext uri="{FF2B5EF4-FFF2-40B4-BE49-F238E27FC236}">
                <a16:creationId xmlns:a16="http://schemas.microsoft.com/office/drawing/2014/main" id="{5DAC9586-8AA0-CFC3-CB4C-73F8392C26EC}"/>
              </a:ext>
            </a:extLst>
          </p:cNvPr>
          <p:cNvSpPr>
            <a:spLocks noGrp="1"/>
          </p:cNvSpPr>
          <p:nvPr>
            <p:ph type="body" sz="quarter" idx="10"/>
          </p:nvPr>
        </p:nvSpPr>
        <p:spPr/>
        <p:txBody>
          <a:bodyPr/>
          <a:lstStyle/>
          <a:p>
            <a:r>
              <a:rPr lang="en-US"/>
              <a:t>Terms you might hear associated with hardware interrupts are ISR, interrupt mask, non maskable interrupt, an asynchronous event, interrupt vector and context switching.</a:t>
            </a:r>
          </a:p>
          <a:p>
            <a:endParaRPr lang="en-US"/>
          </a:p>
        </p:txBody>
      </p:sp>
      <p:graphicFrame>
        <p:nvGraphicFramePr>
          <p:cNvPr id="5" name="Table 4">
            <a:extLst>
              <a:ext uri="{FF2B5EF4-FFF2-40B4-BE49-F238E27FC236}">
                <a16:creationId xmlns:a16="http://schemas.microsoft.com/office/drawing/2014/main" id="{55375E6C-AE9F-CBD4-7321-F19172A59B9C}"/>
              </a:ext>
            </a:extLst>
          </p:cNvPr>
          <p:cNvGraphicFramePr>
            <a:graphicFrameLocks noGrp="1"/>
          </p:cNvGraphicFramePr>
          <p:nvPr/>
        </p:nvGraphicFramePr>
        <p:xfrm>
          <a:off x="677048" y="2075422"/>
          <a:ext cx="8176568" cy="1630749"/>
        </p:xfrm>
        <a:graphic>
          <a:graphicData uri="http://schemas.openxmlformats.org/drawingml/2006/table">
            <a:tbl>
              <a:tblPr>
                <a:tableStyleId>{5C22544A-7EE6-4342-B048-85BDC9FD1C3A}</a:tableStyleId>
              </a:tblPr>
              <a:tblGrid>
                <a:gridCol w="2170861">
                  <a:extLst>
                    <a:ext uri="{9D8B030D-6E8A-4147-A177-3AD203B41FA5}">
                      <a16:colId xmlns:a16="http://schemas.microsoft.com/office/drawing/2014/main" val="2561879853"/>
                    </a:ext>
                  </a:extLst>
                </a:gridCol>
                <a:gridCol w="6005707">
                  <a:extLst>
                    <a:ext uri="{9D8B030D-6E8A-4147-A177-3AD203B41FA5}">
                      <a16:colId xmlns:a16="http://schemas.microsoft.com/office/drawing/2014/main" val="1838472900"/>
                    </a:ext>
                  </a:extLst>
                </a:gridCol>
              </a:tblGrid>
              <a:tr h="229508">
                <a:tc>
                  <a:txBody>
                    <a:bodyPr/>
                    <a:lstStyle/>
                    <a:p>
                      <a:pPr algn="l" fontAlgn="b"/>
                      <a:r>
                        <a:rPr lang="en-US" sz="1600" u="none" strike="noStrike">
                          <a:effectLst/>
                        </a:rPr>
                        <a:t>ISR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Interrupt Service Routine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8745421"/>
                  </a:ext>
                </a:extLst>
              </a:tr>
              <a:tr h="344346">
                <a:tc>
                  <a:txBody>
                    <a:bodyPr/>
                    <a:lstStyle/>
                    <a:p>
                      <a:pPr algn="l" fontAlgn="b"/>
                      <a:r>
                        <a:rPr lang="en-US" sz="1600" u="none" strike="noStrike">
                          <a:effectLst/>
                        </a:rPr>
                        <a:t>Interrupt Vector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The address that holds the location of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8364847"/>
                  </a:ext>
                </a:extLst>
              </a:tr>
              <a:tr h="344346">
                <a:tc>
                  <a:txBody>
                    <a:bodyPr/>
                    <a:lstStyle/>
                    <a:p>
                      <a:pPr algn="l" fontAlgn="b"/>
                      <a:r>
                        <a:rPr lang="en-US" sz="1600" u="none" strike="noStrike">
                          <a:effectLst/>
                        </a:rPr>
                        <a:t>NMI</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Non Maskable Interrupt - an interrupt that is always active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8235763"/>
                  </a:ext>
                </a:extLst>
              </a:tr>
              <a:tr h="344346">
                <a:tc>
                  <a:txBody>
                    <a:bodyPr/>
                    <a:lstStyle/>
                    <a:p>
                      <a:pPr algn="l" fontAlgn="b"/>
                      <a:r>
                        <a:rPr lang="en-US" sz="1600" u="none" strike="noStrike">
                          <a:effectLst/>
                        </a:rPr>
                        <a:t>Asynchronous event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An event that could happen at any time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834908"/>
                  </a:ext>
                </a:extLst>
              </a:tr>
              <a:tr h="344346">
                <a:tc>
                  <a:txBody>
                    <a:bodyPr/>
                    <a:lstStyle/>
                    <a:p>
                      <a:pPr algn="l" fontAlgn="b"/>
                      <a:r>
                        <a:rPr lang="en-US" sz="1600" u="none" strike="noStrike">
                          <a:effectLst/>
                        </a:rPr>
                        <a:t>Context switching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Saving/restoring data before and after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0405487"/>
                  </a:ext>
                </a:extLst>
              </a:tr>
            </a:tbl>
          </a:graphicData>
        </a:graphic>
      </p:graphicFrame>
    </p:spTree>
    <p:extLst>
      <p:ext uri="{BB962C8B-B14F-4D97-AF65-F5344CB8AC3E}">
        <p14:creationId xmlns:p14="http://schemas.microsoft.com/office/powerpoint/2010/main" val="30966248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p:txBody>
          <a:bodyPr>
            <a:normAutofit/>
          </a:bodyPr>
          <a:lstStyle/>
          <a:p>
            <a:pPr marL="0" indent="0">
              <a:buNone/>
            </a:pPr>
            <a:r>
              <a:rPr lang="en-US" b="1"/>
              <a:t>	ISR</a:t>
            </a:r>
          </a:p>
          <a:p>
            <a:r>
              <a:rPr lang="en-US"/>
              <a:t>An ISR is simply another program function. It is no different to any other function except that it does context switching (saving/restoring processor registers) and at the end of the function it re-enables interrupts.</a:t>
            </a:r>
          </a:p>
          <a:p>
            <a:r>
              <a:rPr lang="en-US"/>
              <a:t>After the ISR finishes program execution returns to the original program and it continues exactly from where it was interrupted. The original program will have no idea that this has happened.</a:t>
            </a:r>
          </a:p>
          <a:p>
            <a:pPr marL="0" indent="0">
              <a:buNone/>
            </a:pPr>
            <a:r>
              <a:rPr lang="en-US" b="1"/>
              <a:t>	Hardware Interrupt vector</a:t>
            </a:r>
          </a:p>
          <a:p>
            <a:r>
              <a:rPr lang="en-US"/>
              <a:t>This is a fixed address that contains the location of your ISR. In other micros there may be an interrupt vector for each vector – you have to make an interrupt routine for each one that you want to use. </a:t>
            </a:r>
          </a:p>
          <a:p>
            <a:r>
              <a:rPr lang="en-US"/>
              <a:t>You program the interrupt address with the address of your interrupt routine. Whenever the interrupt is triggered (and if the interrupt is unmasked) program operation jumps to the location of your interrupt routine.</a:t>
            </a:r>
          </a:p>
          <a:p>
            <a:pPr marL="0" indent="0">
              <a:buNone/>
            </a:pPr>
            <a:endParaRPr lang="en-US"/>
          </a:p>
        </p:txBody>
      </p:sp>
    </p:spTree>
    <p:extLst>
      <p:ext uri="{BB962C8B-B14F-4D97-AF65-F5344CB8AC3E}">
        <p14:creationId xmlns:p14="http://schemas.microsoft.com/office/powerpoint/2010/main" val="37779203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p:txBody>
          <a:bodyPr>
            <a:normAutofit lnSpcReduction="10000"/>
          </a:bodyPr>
          <a:lstStyle/>
          <a:p>
            <a:pPr marL="169863" lvl="1" indent="0">
              <a:buNone/>
            </a:pPr>
            <a:r>
              <a:rPr lang="en-US" b="1"/>
              <a:t>	NMI</a:t>
            </a:r>
          </a:p>
          <a:p>
            <a:r>
              <a:rPr lang="en-US"/>
              <a:t>The NMI is exactly the same as a normal interrupt except that you can not control whether or not it is active - it's always active. It is more commonly found on older/larger processors as a dedicated input pin. In this case it is more than likely fed with a brown-out-detector (BOD) circuit </a:t>
            </a:r>
            <a:r>
              <a:rPr lang="en-US" err="1"/>
              <a:t>i.e</a:t>
            </a:r>
            <a:r>
              <a:rPr lang="en-US"/>
              <a:t> a PSU voltage dip detector circuit - for detecting a condition that should never be ignored!</a:t>
            </a:r>
          </a:p>
          <a:p>
            <a:pPr marL="0" indent="0">
              <a:buNone/>
            </a:pPr>
            <a:r>
              <a:rPr lang="en-US" b="1"/>
              <a:t>	Context switching</a:t>
            </a:r>
          </a:p>
          <a:p>
            <a:r>
              <a:rPr lang="en-US"/>
              <a:t>This means that the register state is preserved at the start of an ISR and restored at the end of an ISR. It ensures that the function that was interrupted is not affected by the ISR.</a:t>
            </a:r>
          </a:p>
          <a:p>
            <a:pPr marL="0" indent="0">
              <a:buNone/>
            </a:pPr>
            <a:r>
              <a:rPr lang="en-US" b="1"/>
              <a:t>	Interrupt flags</a:t>
            </a:r>
          </a:p>
          <a:p>
            <a:r>
              <a:rPr lang="en-US"/>
              <a:t>Each hardware interrupt source has an associated interrupt flag - whenever the interrupt is triggered the corresponding interrupt flag is set. These flags are usually stored as bits within an interrupt register.</a:t>
            </a:r>
          </a:p>
          <a:p>
            <a:r>
              <a:rPr lang="en-US"/>
              <a:t>The processor can read from and write to the interrupt register, reading from it to find out which interrupts occurred and writing to it to clear the interrupt flags.</a:t>
            </a:r>
          </a:p>
          <a:p>
            <a:pPr marL="0" indent="0">
              <a:buNone/>
            </a:pPr>
            <a:endParaRPr lang="en-US"/>
          </a:p>
        </p:txBody>
      </p:sp>
    </p:spTree>
    <p:extLst>
      <p:ext uri="{BB962C8B-B14F-4D97-AF65-F5344CB8AC3E}">
        <p14:creationId xmlns:p14="http://schemas.microsoft.com/office/powerpoint/2010/main" val="6231696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4CD8-5FED-B1E2-1C3F-8EB9DF6B2F80}"/>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25A3C6C9-CC80-613B-36A3-C6B01130DFF9}"/>
              </a:ext>
            </a:extLst>
          </p:cNvPr>
          <p:cNvSpPr>
            <a:spLocks noGrp="1"/>
          </p:cNvSpPr>
          <p:nvPr>
            <p:ph type="body" sz="quarter" idx="10"/>
          </p:nvPr>
        </p:nvSpPr>
        <p:spPr/>
        <p:txBody>
          <a:bodyPr/>
          <a:lstStyle/>
          <a:p>
            <a:pPr marL="0" indent="0">
              <a:buNone/>
            </a:pPr>
            <a:r>
              <a:rPr lang="en-US" b="1"/>
              <a:t>	Hardware interrupt vector</a:t>
            </a:r>
          </a:p>
          <a:p>
            <a:r>
              <a:rPr lang="en-US"/>
              <a:t>The interrupt vector is a location in memory that you program with the address of your interrupt service routine (ISR). Whenever an unmasked interrupt occurs program execution starts from the address contained in the interrupt vector.</a:t>
            </a:r>
          </a:p>
        </p:txBody>
      </p:sp>
      <p:pic>
        <p:nvPicPr>
          <p:cNvPr id="5" name="Picture 4" descr="A picture containing text, screenshot, font, line&#10;&#10;Description automatically generated">
            <a:extLst>
              <a:ext uri="{FF2B5EF4-FFF2-40B4-BE49-F238E27FC236}">
                <a16:creationId xmlns:a16="http://schemas.microsoft.com/office/drawing/2014/main" id="{D2CC5F55-25BD-C372-A976-1ED90775DEA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31012" y="3224538"/>
            <a:ext cx="7153275" cy="2876550"/>
          </a:xfrm>
          <a:prstGeom prst="rect">
            <a:avLst/>
          </a:prstGeom>
        </p:spPr>
      </p:pic>
    </p:spTree>
    <p:extLst>
      <p:ext uri="{BB962C8B-B14F-4D97-AF65-F5344CB8AC3E}">
        <p14:creationId xmlns:p14="http://schemas.microsoft.com/office/powerpoint/2010/main" val="53864930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29EB-25E7-FAD8-4BCE-3335DB2A7C6A}"/>
              </a:ext>
            </a:extLst>
          </p:cNvPr>
          <p:cNvSpPr>
            <a:spLocks noGrp="1"/>
          </p:cNvSpPr>
          <p:nvPr>
            <p:ph type="title"/>
          </p:nvPr>
        </p:nvSpPr>
        <p:spPr/>
        <p:txBody>
          <a:bodyPr>
            <a:normAutofit fontScale="90000"/>
          </a:bodyPr>
          <a:lstStyle/>
          <a:p>
            <a:r>
              <a:rPr lang="en-US" b="1"/>
              <a:t>NVIC</a:t>
            </a:r>
            <a:br>
              <a:rPr lang="en-US" b="1"/>
            </a:br>
            <a:endParaRPr lang="en-US"/>
          </a:p>
        </p:txBody>
      </p:sp>
      <p:sp>
        <p:nvSpPr>
          <p:cNvPr id="3" name="Text Placeholder 2">
            <a:extLst>
              <a:ext uri="{FF2B5EF4-FFF2-40B4-BE49-F238E27FC236}">
                <a16:creationId xmlns:a16="http://schemas.microsoft.com/office/drawing/2014/main" id="{8C29F18E-B97D-BFF9-2310-62CA99B22ECB}"/>
              </a:ext>
            </a:extLst>
          </p:cNvPr>
          <p:cNvSpPr>
            <a:spLocks noGrp="1"/>
          </p:cNvSpPr>
          <p:nvPr>
            <p:ph type="body" sz="quarter" idx="10"/>
          </p:nvPr>
        </p:nvSpPr>
        <p:spPr>
          <a:xfrm>
            <a:off x="394774" y="1153266"/>
            <a:ext cx="7402678" cy="3899380"/>
          </a:xfrm>
        </p:spPr>
        <p:txBody>
          <a:bodyPr>
            <a:normAutofit/>
          </a:bodyPr>
          <a:lstStyle/>
          <a:p>
            <a:r>
              <a:rPr lang="en-US"/>
              <a:t>The Nested Vector Interrupt Controller (NVIC) in the Cortex-M processor family is an example of an interrupt controller with extremely flexible interrupt priority management. It enables programmable priority levels, automatic nested interrupt support, along with support for multiple interrupt masking, whilst still being very easy to use by the programmer</a:t>
            </a:r>
          </a:p>
        </p:txBody>
      </p:sp>
      <p:pic>
        <p:nvPicPr>
          <p:cNvPr id="5" name="Picture 4" descr="A diagram of a system&#10;&#10;Description automatically generated with low confidence">
            <a:extLst>
              <a:ext uri="{FF2B5EF4-FFF2-40B4-BE49-F238E27FC236}">
                <a16:creationId xmlns:a16="http://schemas.microsoft.com/office/drawing/2014/main" id="{511A4855-696F-2D88-690D-6D1EE0794F6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46932" y="2180400"/>
            <a:ext cx="4431799" cy="2114132"/>
          </a:xfrm>
          <a:prstGeom prst="rect">
            <a:avLst/>
          </a:prstGeom>
        </p:spPr>
      </p:pic>
    </p:spTree>
    <p:extLst>
      <p:ext uri="{BB962C8B-B14F-4D97-AF65-F5344CB8AC3E}">
        <p14:creationId xmlns:p14="http://schemas.microsoft.com/office/powerpoint/2010/main" val="369217699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NVIC</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11285747" cy="4667249"/>
          </a:xfrm>
        </p:spPr>
        <p:txBody>
          <a:bodyPr/>
          <a:lstStyle/>
          <a:p>
            <a:r>
              <a:rPr lang="en-US"/>
              <a:t>In addition to the interrupt requests from peripherals, the NVIC design supports internal exceptions, for example, an exception input from a 24-bit timer call </a:t>
            </a:r>
            <a:r>
              <a:rPr lang="en-US" err="1"/>
              <a:t>SysTick</a:t>
            </a:r>
            <a:r>
              <a:rPr lang="en-US"/>
              <a:t>, which is often used by the OS. There are also additional system exceptions to support OS operations, and a Non-Maskable Interrupt (NMI) input. The NMI and </a:t>
            </a:r>
            <a:r>
              <a:rPr lang="en-US" err="1"/>
              <a:t>HardFault</a:t>
            </a:r>
            <a:r>
              <a:rPr lang="en-US"/>
              <a:t> (one of the system exceptions) have fixed priority levels.</a:t>
            </a:r>
          </a:p>
        </p:txBody>
      </p:sp>
      <p:pic>
        <p:nvPicPr>
          <p:cNvPr id="5" name="Picture 4" descr="A picture containing text, screenshot, font, number&#10;&#10;Description automatically generated">
            <a:extLst>
              <a:ext uri="{FF2B5EF4-FFF2-40B4-BE49-F238E27FC236}">
                <a16:creationId xmlns:a16="http://schemas.microsoft.com/office/drawing/2014/main" id="{D65A270D-B87A-9811-6592-6A365A3523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1968" y="3272465"/>
            <a:ext cx="9079478" cy="2761574"/>
          </a:xfrm>
          <a:prstGeom prst="rect">
            <a:avLst/>
          </a:prstGeom>
        </p:spPr>
      </p:pic>
    </p:spTree>
    <p:extLst>
      <p:ext uri="{BB962C8B-B14F-4D97-AF65-F5344CB8AC3E}">
        <p14:creationId xmlns:p14="http://schemas.microsoft.com/office/powerpoint/2010/main" val="27306298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TIMER</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49</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282820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dirty="0">
                <a:latin typeface="+mj-lt"/>
              </a:rPr>
              <a:t>What is an embedded system?</a:t>
            </a:r>
            <a:br>
              <a:rPr lang="en-US" dirty="0">
                <a:latin typeface="+mj-lt"/>
              </a:rPr>
            </a:br>
            <a:endParaRPr lang="en-US" dirty="0">
              <a:latin typeface="+mj-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dirty="0">
                <a:latin typeface="+mn-lt"/>
              </a:rPr>
              <a:t>An embedded system is a combination of</a:t>
            </a:r>
          </a:p>
          <a:p>
            <a:pPr lvl="1"/>
            <a:r>
              <a:rPr lang="en-US" dirty="0">
                <a:latin typeface="+mn-lt"/>
              </a:rPr>
              <a:t>a processor, </a:t>
            </a:r>
          </a:p>
          <a:p>
            <a:pPr lvl="1"/>
            <a:r>
              <a:rPr lang="en-US" dirty="0">
                <a:latin typeface="+mn-lt"/>
              </a:rPr>
              <a:t>memory, </a:t>
            </a:r>
          </a:p>
          <a:p>
            <a:pPr lvl="1"/>
            <a:r>
              <a:rPr lang="en-US" dirty="0">
                <a:latin typeface="+mn-lt"/>
              </a:rPr>
              <a:t>and (input/output) peripherals</a:t>
            </a:r>
          </a:p>
          <a:p>
            <a:pPr lvl="2"/>
            <a:endParaRPr lang="en-US" dirty="0">
              <a:latin typeface="+mn-lt"/>
            </a:endParaRPr>
          </a:p>
          <a:p>
            <a:r>
              <a:rPr lang="en-US" dirty="0">
                <a:latin typeface="+mn-lt"/>
              </a:rPr>
              <a:t>It is embedded as part of a complete device often including electrical or electronic hardware and mechanical parts. </a:t>
            </a:r>
          </a:p>
        </p:txBody>
      </p:sp>
      <p:sp>
        <p:nvSpPr>
          <p:cNvPr id="4" name="Rectangle: Rounded Corners 3">
            <a:extLst>
              <a:ext uri="{FF2B5EF4-FFF2-40B4-BE49-F238E27FC236}">
                <a16:creationId xmlns:a16="http://schemas.microsoft.com/office/drawing/2014/main" id="{C3825B4B-AC1E-4D86-AC28-72041F200DF2}"/>
              </a:ext>
            </a:extLst>
          </p:cNvPr>
          <p:cNvSpPr/>
          <p:nvPr/>
        </p:nvSpPr>
        <p:spPr>
          <a:xfrm>
            <a:off x="638827" y="4264758"/>
            <a:ext cx="2617940"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Home appliances</a:t>
            </a:r>
          </a:p>
          <a:p>
            <a:pPr marL="285750" indent="-285750" algn="l">
              <a:buFont typeface="Arial" panose="020B0604020202020204" pitchFamily="34" charset="0"/>
              <a:buChar char="•"/>
            </a:pPr>
            <a:r>
              <a:rPr lang="en-US">
                <a:solidFill>
                  <a:schemeClr val="bg1"/>
                </a:solidFill>
                <a:latin typeface="+mj-lt"/>
              </a:rPr>
              <a:t>Coffee machine</a:t>
            </a:r>
          </a:p>
          <a:p>
            <a:pPr marL="285750" indent="-285750" algn="l">
              <a:buFont typeface="Arial" panose="020B0604020202020204" pitchFamily="34" charset="0"/>
              <a:buChar char="•"/>
            </a:pPr>
            <a:r>
              <a:rPr lang="en-US">
                <a:solidFill>
                  <a:schemeClr val="bg1"/>
                </a:solidFill>
                <a:latin typeface="+mj-lt"/>
              </a:rPr>
              <a:t>Washing machine</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5" name="Rectangle: Rounded Corners 4">
            <a:extLst>
              <a:ext uri="{FF2B5EF4-FFF2-40B4-BE49-F238E27FC236}">
                <a16:creationId xmlns:a16="http://schemas.microsoft.com/office/drawing/2014/main" id="{984906A6-25CB-48F2-88C7-F7E0B1D66790}"/>
              </a:ext>
            </a:extLst>
          </p:cNvPr>
          <p:cNvSpPr/>
          <p:nvPr/>
        </p:nvSpPr>
        <p:spPr>
          <a:xfrm>
            <a:off x="3574093" y="4265634"/>
            <a:ext cx="1732767"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Industrial</a:t>
            </a:r>
          </a:p>
          <a:p>
            <a:pPr marL="285750" indent="-285750" algn="l">
              <a:buFont typeface="Arial" panose="020B0604020202020204" pitchFamily="34" charset="0"/>
              <a:buChar char="•"/>
            </a:pPr>
            <a:r>
              <a:rPr lang="en-US">
                <a:solidFill>
                  <a:schemeClr val="bg1"/>
                </a:solidFill>
                <a:latin typeface="+mj-lt"/>
              </a:rPr>
              <a:t>RFID </a:t>
            </a:r>
          </a:p>
          <a:p>
            <a:pPr marL="285750" indent="-285750" algn="l">
              <a:buFont typeface="Arial" panose="020B0604020202020204" pitchFamily="34" charset="0"/>
              <a:buChar char="•"/>
            </a:pPr>
            <a:r>
              <a:rPr lang="en-US">
                <a:solidFill>
                  <a:schemeClr val="bg1"/>
                </a:solidFill>
                <a:latin typeface="+mj-lt"/>
              </a:rPr>
              <a:t>Robots</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6" name="Rectangle: Rounded Corners 5">
            <a:extLst>
              <a:ext uri="{FF2B5EF4-FFF2-40B4-BE49-F238E27FC236}">
                <a16:creationId xmlns:a16="http://schemas.microsoft.com/office/drawing/2014/main" id="{34E6939A-4D86-46A2-8B45-1ED7ECF20D47}"/>
              </a:ext>
            </a:extLst>
          </p:cNvPr>
          <p:cNvSpPr/>
          <p:nvPr/>
        </p:nvSpPr>
        <p:spPr>
          <a:xfrm>
            <a:off x="5624186" y="4264758"/>
            <a:ext cx="5928987"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Automotive</a:t>
            </a:r>
          </a:p>
          <a:p>
            <a:pPr marL="285750" indent="-285750" algn="l">
              <a:buFont typeface="Arial" panose="020B0604020202020204" pitchFamily="34" charset="0"/>
              <a:buChar char="•"/>
            </a:pPr>
            <a:r>
              <a:rPr lang="en-US">
                <a:solidFill>
                  <a:schemeClr val="bg1"/>
                </a:solidFill>
                <a:latin typeface="+mj-lt"/>
              </a:rPr>
              <a:t>Engine management</a:t>
            </a:r>
          </a:p>
          <a:p>
            <a:pPr marL="285750" indent="-285750" algn="l">
              <a:buFont typeface="Arial" panose="020B0604020202020204" pitchFamily="34" charset="0"/>
              <a:buChar char="•"/>
            </a:pPr>
            <a:r>
              <a:rPr lang="en-US">
                <a:solidFill>
                  <a:schemeClr val="bg1"/>
                </a:solidFill>
                <a:latin typeface="+mj-lt"/>
              </a:rPr>
              <a:t>Entertainment system</a:t>
            </a:r>
          </a:p>
          <a:p>
            <a:pPr marL="285750" indent="-285750" algn="l">
              <a:buFont typeface="Arial" panose="020B0604020202020204" pitchFamily="34" charset="0"/>
              <a:buChar char="•"/>
            </a:pPr>
            <a:r>
              <a:rPr lang="en-US">
                <a:solidFill>
                  <a:schemeClr val="bg1"/>
                </a:solidFill>
                <a:latin typeface="+mj-lt"/>
              </a:rPr>
              <a:t>…</a:t>
            </a:r>
          </a:p>
          <a:p>
            <a:pPr marL="285750" indent="-285750" algn="l">
              <a:buFont typeface="Arial" panose="020B0604020202020204" pitchFamily="34" charset="0"/>
              <a:buChar char="•"/>
            </a:pPr>
            <a:endParaRPr lang="en-US">
              <a:solidFill>
                <a:schemeClr val="bg1"/>
              </a:solidFill>
              <a:latin typeface="+mj-lt"/>
            </a:endParaRPr>
          </a:p>
        </p:txBody>
      </p:sp>
      <p:sp>
        <p:nvSpPr>
          <p:cNvPr id="7" name="Rectangle: Rounded Corners 6">
            <a:extLst>
              <a:ext uri="{FF2B5EF4-FFF2-40B4-BE49-F238E27FC236}">
                <a16:creationId xmlns:a16="http://schemas.microsoft.com/office/drawing/2014/main" id="{00F3CF38-B7DA-4038-8805-24AFB1C48D7A}"/>
              </a:ext>
            </a:extLst>
          </p:cNvPr>
          <p:cNvSpPr/>
          <p:nvPr/>
        </p:nvSpPr>
        <p:spPr>
          <a:xfrm>
            <a:off x="8588679" y="4572000"/>
            <a:ext cx="2899980" cy="10221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lgn="l">
              <a:buFont typeface="Arial" panose="020B0604020202020204" pitchFamily="34" charset="0"/>
              <a:buChar char="•"/>
            </a:pPr>
            <a:r>
              <a:rPr lang="en-US">
                <a:solidFill>
                  <a:schemeClr val="bg1"/>
                </a:solidFill>
                <a:latin typeface="+mj-lt"/>
              </a:rPr>
              <a:t>Battery management</a:t>
            </a:r>
          </a:p>
          <a:p>
            <a:pPr marL="285750" indent="-285750" algn="l">
              <a:buFont typeface="Arial" panose="020B0604020202020204" pitchFamily="34" charset="0"/>
              <a:buChar char="•"/>
            </a:pPr>
            <a:r>
              <a:rPr lang="en-US">
                <a:solidFill>
                  <a:schemeClr val="bg1"/>
                </a:solidFill>
                <a:latin typeface="+mj-lt"/>
              </a:rPr>
              <a:t>Climate control</a:t>
            </a:r>
          </a:p>
          <a:p>
            <a:pPr marL="285750" indent="-285750" algn="l">
              <a:buFont typeface="Arial" panose="020B0604020202020204" pitchFamily="34" charset="0"/>
              <a:buChar char="•"/>
            </a:pPr>
            <a:endParaRPr lang="en-US">
              <a:solidFill>
                <a:schemeClr val="bg1"/>
              </a:solidFill>
              <a:latin typeface="+mj-lt"/>
            </a:endParaRPr>
          </a:p>
        </p:txBody>
      </p:sp>
    </p:spTree>
    <p:extLst>
      <p:ext uri="{BB962C8B-B14F-4D97-AF65-F5344CB8AC3E}">
        <p14:creationId xmlns:p14="http://schemas.microsoft.com/office/powerpoint/2010/main" val="41166236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TIMER</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7152159" cy="4667249"/>
          </a:xfrm>
        </p:spPr>
        <p:txBody>
          <a:bodyPr>
            <a:normAutofit/>
          </a:bodyPr>
          <a:lstStyle/>
          <a:p>
            <a:r>
              <a:rPr lang="en-US"/>
              <a:t>A </a:t>
            </a:r>
            <a:r>
              <a:rPr lang="en-US" b="1"/>
              <a:t>timer</a:t>
            </a:r>
            <a:r>
              <a:rPr lang="en-US"/>
              <a:t> is a specialized type of clock which is used to measure time intervals. A timer that counts from zero upwards for measuring time elapsed is often called a </a:t>
            </a:r>
            <a:r>
              <a:rPr lang="en-US" b="1"/>
              <a:t>stopwatch</a:t>
            </a:r>
            <a:r>
              <a:rPr lang="en-US"/>
              <a:t>. It is a device that counts down from a specified time interval and used to generate a time delay, for example, an hourglass is a timer.</a:t>
            </a:r>
          </a:p>
          <a:p>
            <a:r>
              <a:rPr lang="en-US"/>
              <a:t>Every timer needs a clock source or </a:t>
            </a:r>
            <a:r>
              <a:rPr lang="en-US" err="1"/>
              <a:t>timebase</a:t>
            </a:r>
            <a:r>
              <a:rPr lang="en-US"/>
              <a:t>. There are often several possible clock sources and one is selected with a switch or multiplexer.  Sometimes an external clock source is an option. To increase the count range, the selected clock goes to a “</a:t>
            </a:r>
            <a:r>
              <a:rPr lang="en-US" err="1"/>
              <a:t>prescaler</a:t>
            </a:r>
            <a:r>
              <a:rPr lang="en-US"/>
              <a:t>” which divides the clock before it goes to a main counter. The dividing factor of the </a:t>
            </a:r>
            <a:r>
              <a:rPr lang="en-US" err="1"/>
              <a:t>prescaler</a:t>
            </a:r>
            <a:r>
              <a:rPr lang="en-US"/>
              <a:t> is usually limited to powers of 2. The count range of the main counter is set by a “modulus” value (</a:t>
            </a:r>
            <a:r>
              <a:rPr lang="en-US" b="1"/>
              <a:t>M</a:t>
            </a:r>
            <a:r>
              <a:rPr lang="en-US"/>
              <a:t>) stored in a register. </a:t>
            </a:r>
          </a:p>
        </p:txBody>
      </p:sp>
      <p:pic>
        <p:nvPicPr>
          <p:cNvPr id="6" name="Picture 5" descr="A picture containing text, screenshot, diagram, rectangle&#10;&#10;Description automatically generated">
            <a:extLst>
              <a:ext uri="{FF2B5EF4-FFF2-40B4-BE49-F238E27FC236}">
                <a16:creationId xmlns:a16="http://schemas.microsoft.com/office/drawing/2014/main" id="{4CD0C78B-C765-EF6B-7197-EB7AA8449F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97491" y="2054673"/>
            <a:ext cx="4033133" cy="2748653"/>
          </a:xfrm>
          <a:prstGeom prst="rect">
            <a:avLst/>
          </a:prstGeom>
        </p:spPr>
      </p:pic>
    </p:spTree>
    <p:extLst>
      <p:ext uri="{BB962C8B-B14F-4D97-AF65-F5344CB8AC3E}">
        <p14:creationId xmlns:p14="http://schemas.microsoft.com/office/powerpoint/2010/main" val="36326651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0957-7345-5A01-5C5C-EF1DF06D3C56}"/>
              </a:ext>
            </a:extLst>
          </p:cNvPr>
          <p:cNvSpPr>
            <a:spLocks noGrp="1"/>
          </p:cNvSpPr>
          <p:nvPr>
            <p:ph type="title"/>
          </p:nvPr>
        </p:nvSpPr>
        <p:spPr/>
        <p:txBody>
          <a:bodyPr/>
          <a:lstStyle/>
          <a:p>
            <a:r>
              <a:rPr lang="en-US"/>
              <a:t>TIMER FOR M=999</a:t>
            </a:r>
          </a:p>
        </p:txBody>
      </p:sp>
      <p:sp>
        <p:nvSpPr>
          <p:cNvPr id="3" name="Text Placeholder 2">
            <a:extLst>
              <a:ext uri="{FF2B5EF4-FFF2-40B4-BE49-F238E27FC236}">
                <a16:creationId xmlns:a16="http://schemas.microsoft.com/office/drawing/2014/main" id="{955EB601-D066-9FCC-5F85-3819A02EFD6D}"/>
              </a:ext>
            </a:extLst>
          </p:cNvPr>
          <p:cNvSpPr>
            <a:spLocks noGrp="1"/>
          </p:cNvSpPr>
          <p:nvPr>
            <p:ph type="body" sz="quarter" idx="10"/>
          </p:nvPr>
        </p:nvSpPr>
        <p:spPr/>
        <p:txBody>
          <a:bodyPr/>
          <a:lstStyle/>
          <a:p>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AD898774-F58D-418E-E854-F19D0FDB04F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1474" y="1153266"/>
            <a:ext cx="4250493" cy="4676468"/>
          </a:xfrm>
          <a:prstGeom prst="rect">
            <a:avLst/>
          </a:prstGeom>
        </p:spPr>
      </p:pic>
      <p:pic>
        <p:nvPicPr>
          <p:cNvPr id="8" name="Picture 7" descr="A picture containing text, screenshot, diagram, rectangle&#10;&#10;Description automatically generated">
            <a:extLst>
              <a:ext uri="{FF2B5EF4-FFF2-40B4-BE49-F238E27FC236}">
                <a16:creationId xmlns:a16="http://schemas.microsoft.com/office/drawing/2014/main" id="{30C76200-B366-3001-E5A4-254BF60C960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46763" y="1144047"/>
            <a:ext cx="6850463" cy="4668714"/>
          </a:xfrm>
          <a:prstGeom prst="rect">
            <a:avLst/>
          </a:prstGeom>
        </p:spPr>
      </p:pic>
      <p:sp>
        <p:nvSpPr>
          <p:cNvPr id="10" name="TextBox 9">
            <a:extLst>
              <a:ext uri="{FF2B5EF4-FFF2-40B4-BE49-F238E27FC236}">
                <a16:creationId xmlns:a16="http://schemas.microsoft.com/office/drawing/2014/main" id="{2F4767C4-B3A6-B70A-FB95-FB20BA2514B4}"/>
              </a:ext>
            </a:extLst>
          </p:cNvPr>
          <p:cNvSpPr txBox="1"/>
          <p:nvPr/>
        </p:nvSpPr>
        <p:spPr>
          <a:xfrm>
            <a:off x="371474" y="5829734"/>
            <a:ext cx="11449052" cy="646331"/>
          </a:xfrm>
          <a:prstGeom prst="rect">
            <a:avLst/>
          </a:prstGeom>
          <a:noFill/>
        </p:spPr>
        <p:txBody>
          <a:bodyPr wrap="square">
            <a:spAutoFit/>
          </a:bodyPr>
          <a:lstStyle/>
          <a:p>
            <a:r>
              <a:rPr lang="en-US"/>
              <a:t>Notice how the number of count states is M + 1 or 1,000 because of the “0” state. Be sure to check out the modulus load characteristics of a timer.</a:t>
            </a:r>
          </a:p>
        </p:txBody>
      </p:sp>
    </p:spTree>
    <p:extLst>
      <p:ext uri="{BB962C8B-B14F-4D97-AF65-F5344CB8AC3E}">
        <p14:creationId xmlns:p14="http://schemas.microsoft.com/office/powerpoint/2010/main" val="10359475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8311-CE70-92D0-6EE3-027ADF856748}"/>
              </a:ext>
            </a:extLst>
          </p:cNvPr>
          <p:cNvSpPr>
            <a:spLocks noGrp="1"/>
          </p:cNvSpPr>
          <p:nvPr>
            <p:ph type="title"/>
          </p:nvPr>
        </p:nvSpPr>
        <p:spPr/>
        <p:txBody>
          <a:bodyPr>
            <a:normAutofit fontScale="90000"/>
          </a:bodyPr>
          <a:lstStyle/>
          <a:p>
            <a:r>
              <a:rPr lang="en-US" b="1"/>
              <a:t>Periodic Timers</a:t>
            </a:r>
            <a:br>
              <a:rPr lang="en-US" b="1"/>
            </a:br>
            <a:endParaRPr lang="en-US"/>
          </a:p>
        </p:txBody>
      </p:sp>
      <p:sp>
        <p:nvSpPr>
          <p:cNvPr id="3" name="Text Placeholder 2">
            <a:extLst>
              <a:ext uri="{FF2B5EF4-FFF2-40B4-BE49-F238E27FC236}">
                <a16:creationId xmlns:a16="http://schemas.microsoft.com/office/drawing/2014/main" id="{E685ABAA-AA63-2DF8-3D10-B10F485ADCDB}"/>
              </a:ext>
            </a:extLst>
          </p:cNvPr>
          <p:cNvSpPr>
            <a:spLocks noGrp="1"/>
          </p:cNvSpPr>
          <p:nvPr>
            <p:ph type="body" sz="quarter" idx="10"/>
          </p:nvPr>
        </p:nvSpPr>
        <p:spPr/>
        <p:txBody>
          <a:bodyPr/>
          <a:lstStyle/>
          <a:p>
            <a:r>
              <a:rPr lang="en-US"/>
              <a:t>A periodic timer is great for learning about timers. They are relatively simple and not too hard to observe with a debugger. Periodic timers produce repetitive markers or “ticks” with a fixed period as shown here. The major parameter is the period which is set with a counter modulus.</a:t>
            </a:r>
          </a:p>
          <a:p>
            <a:r>
              <a:rPr lang="en-US"/>
              <a:t>“A” causes an action “B” to occur periodically under tight control of the timer.  Some examples are </a:t>
            </a:r>
          </a:p>
          <a:p>
            <a:pPr lvl="1">
              <a:buFont typeface="Arial" panose="020B0604020202020204" pitchFamily="34" charset="0"/>
              <a:buChar char="•"/>
            </a:pPr>
            <a:r>
              <a:rPr lang="en-US"/>
              <a:t>Controlling the polling of digital inputs </a:t>
            </a:r>
            <a:br>
              <a:rPr lang="en-US"/>
            </a:br>
            <a:r>
              <a:rPr lang="en-US"/>
              <a:t>like pushbuttons</a:t>
            </a:r>
          </a:p>
          <a:p>
            <a:pPr lvl="1">
              <a:buFont typeface="Arial" panose="020B0604020202020204" pitchFamily="34" charset="0"/>
              <a:buChar char="•"/>
            </a:pPr>
            <a:r>
              <a:rPr lang="en-US"/>
              <a:t>Scheduling of tasks by a real-time </a:t>
            </a:r>
            <a:br>
              <a:rPr lang="en-US"/>
            </a:br>
            <a:r>
              <a:rPr lang="en-US"/>
              <a:t>operating system</a:t>
            </a:r>
          </a:p>
          <a:p>
            <a:endParaRPr lang="en-US"/>
          </a:p>
        </p:txBody>
      </p:sp>
      <p:pic>
        <p:nvPicPr>
          <p:cNvPr id="5" name="Picture 4" descr="A picture containing diagram, rectangle, line, jack&#10;&#10;Description automatically generated">
            <a:extLst>
              <a:ext uri="{FF2B5EF4-FFF2-40B4-BE49-F238E27FC236}">
                <a16:creationId xmlns:a16="http://schemas.microsoft.com/office/drawing/2014/main" id="{A56CF995-74F4-7C1B-F16D-BE7CCE58E70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06705" y="3181184"/>
            <a:ext cx="6622365" cy="3223178"/>
          </a:xfrm>
          <a:prstGeom prst="rect">
            <a:avLst/>
          </a:prstGeom>
        </p:spPr>
      </p:pic>
    </p:spTree>
    <p:extLst>
      <p:ext uri="{BB962C8B-B14F-4D97-AF65-F5344CB8AC3E}">
        <p14:creationId xmlns:p14="http://schemas.microsoft.com/office/powerpoint/2010/main" val="99063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F38F-D9AF-2FC2-3F89-5E654FC5E8A1}"/>
              </a:ext>
            </a:extLst>
          </p:cNvPr>
          <p:cNvSpPr>
            <a:spLocks noGrp="1"/>
          </p:cNvSpPr>
          <p:nvPr>
            <p:ph type="title"/>
          </p:nvPr>
        </p:nvSpPr>
        <p:spPr/>
        <p:txBody>
          <a:bodyPr>
            <a:normAutofit fontScale="90000"/>
          </a:bodyPr>
          <a:lstStyle/>
          <a:p>
            <a:r>
              <a:rPr lang="en-US" b="1"/>
              <a:t>Delay TIMER</a:t>
            </a:r>
            <a:br>
              <a:rPr lang="en-US" b="1"/>
            </a:br>
            <a:endParaRPr lang="en-US"/>
          </a:p>
        </p:txBody>
      </p:sp>
      <p:sp>
        <p:nvSpPr>
          <p:cNvPr id="3" name="Text Placeholder 2">
            <a:extLst>
              <a:ext uri="{FF2B5EF4-FFF2-40B4-BE49-F238E27FC236}">
                <a16:creationId xmlns:a16="http://schemas.microsoft.com/office/drawing/2014/main" id="{0304019C-F4F0-00C5-6283-CCD368D9D30B}"/>
              </a:ext>
            </a:extLst>
          </p:cNvPr>
          <p:cNvSpPr>
            <a:spLocks noGrp="1"/>
          </p:cNvSpPr>
          <p:nvPr>
            <p:ph type="body" sz="quarter" idx="10"/>
          </p:nvPr>
        </p:nvSpPr>
        <p:spPr/>
        <p:txBody>
          <a:bodyPr/>
          <a:lstStyle/>
          <a:p>
            <a:r>
              <a:rPr lang="en-US"/>
              <a:t>Delay functions cause something to happen after a period of time has elapsed. The diagram shows “A” resetting a timer to 0 and starting a delay of three ticks before “B” happens.</a:t>
            </a:r>
          </a:p>
          <a:p>
            <a:endParaRPr lang="en-US"/>
          </a:p>
        </p:txBody>
      </p:sp>
      <p:pic>
        <p:nvPicPr>
          <p:cNvPr id="5" name="Picture 4" descr="A diagram of a delay time&#10;&#10;Description automatically generated with low confidence">
            <a:extLst>
              <a:ext uri="{FF2B5EF4-FFF2-40B4-BE49-F238E27FC236}">
                <a16:creationId xmlns:a16="http://schemas.microsoft.com/office/drawing/2014/main" id="{5480AE3A-597C-5CEE-E783-D6790B55A71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25810" y="2286768"/>
            <a:ext cx="5062230" cy="2585323"/>
          </a:xfrm>
          <a:prstGeom prst="rect">
            <a:avLst/>
          </a:prstGeom>
        </p:spPr>
      </p:pic>
      <p:sp>
        <p:nvSpPr>
          <p:cNvPr id="7" name="TextBox 6">
            <a:extLst>
              <a:ext uri="{FF2B5EF4-FFF2-40B4-BE49-F238E27FC236}">
                <a16:creationId xmlns:a16="http://schemas.microsoft.com/office/drawing/2014/main" id="{BFB70BC2-CA09-4E62-E864-8F996AEF8B3B}"/>
              </a:ext>
            </a:extLst>
          </p:cNvPr>
          <p:cNvSpPr txBox="1"/>
          <p:nvPr/>
        </p:nvSpPr>
        <p:spPr>
          <a:xfrm>
            <a:off x="394774" y="2214142"/>
            <a:ext cx="6316922" cy="3816429"/>
          </a:xfrm>
          <a:prstGeom prst="rect">
            <a:avLst/>
          </a:prstGeom>
          <a:noFill/>
        </p:spPr>
        <p:txBody>
          <a:bodyPr wrap="square">
            <a:spAutoFit/>
          </a:bodyPr>
          <a:lstStyle/>
          <a:p>
            <a:pPr marL="169863" indent="-169863">
              <a:spcBef>
                <a:spcPts val="575"/>
              </a:spcBef>
              <a:spcAft>
                <a:spcPts val="75"/>
              </a:spcAft>
              <a:buSzPct val="80000"/>
              <a:buFont typeface="Arial" pitchFamily="34" charset="0"/>
              <a:buChar char="•"/>
            </a:pPr>
            <a:r>
              <a:rPr lang="en-US" sz="2200">
                <a:solidFill>
                  <a:schemeClr val="tx1">
                    <a:lumMod val="85000"/>
                    <a:lumOff val="15000"/>
                  </a:schemeClr>
                </a:solidFill>
                <a:latin typeface="Arial" panose="020B0604020202020204" pitchFamily="34" charset="0"/>
                <a:cs typeface="Arial" panose="020B0604020202020204" pitchFamily="34" charset="0"/>
              </a:rPr>
              <a:t>An example of delay is debouncing a pushbutton. An initial press of a pushbutton is detected by polling an input, or there is an interrupt. Then, a delay is started by “A” to wait for any mechanical bounce of the pushbutton to end. After the delay, the pushbutton is sampled again in “B”. If the pushbutton is still active, a valid button press is detected. Using a timer for the delay allows the processor to do other things during the debounce time and the delay is accurate and repeatable.</a:t>
            </a:r>
          </a:p>
        </p:txBody>
      </p:sp>
    </p:spTree>
    <p:extLst>
      <p:ext uri="{BB962C8B-B14F-4D97-AF65-F5344CB8AC3E}">
        <p14:creationId xmlns:p14="http://schemas.microsoft.com/office/powerpoint/2010/main" val="224203063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err="1"/>
              <a:t>Systick</a:t>
            </a:r>
            <a:endParaRPr lang="en-US"/>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endParaRPr lang="en-US"/>
          </a:p>
        </p:txBody>
      </p:sp>
      <p:sp>
        <p:nvSpPr>
          <p:cNvPr id="13" name="TextBox 12">
            <a:extLst>
              <a:ext uri="{FF2B5EF4-FFF2-40B4-BE49-F238E27FC236}">
                <a16:creationId xmlns:a16="http://schemas.microsoft.com/office/drawing/2014/main" id="{EE4455A8-988D-F5F1-0842-3C3639854594}"/>
              </a:ext>
            </a:extLst>
          </p:cNvPr>
          <p:cNvSpPr txBox="1"/>
          <p:nvPr/>
        </p:nvSpPr>
        <p:spPr>
          <a:xfrm>
            <a:off x="5209262" y="1199739"/>
            <a:ext cx="6097044" cy="1477328"/>
          </a:xfrm>
          <a:prstGeom prst="rect">
            <a:avLst/>
          </a:prstGeom>
          <a:noFill/>
        </p:spPr>
        <p:txBody>
          <a:bodyPr wrap="square">
            <a:spAutoFit/>
          </a:bodyPr>
          <a:lstStyle/>
          <a:p>
            <a:r>
              <a:rPr lang="en-US"/>
              <a:t>I want to illustrate one periodic timer in more detail. The simplest I know is the “</a:t>
            </a:r>
            <a:r>
              <a:rPr lang="en-US" err="1"/>
              <a:t>SysTick</a:t>
            </a:r>
            <a:r>
              <a:rPr lang="en-US"/>
              <a:t> timer” or, simply, </a:t>
            </a:r>
            <a:r>
              <a:rPr lang="en-US" err="1"/>
              <a:t>SysTick</a:t>
            </a:r>
            <a:r>
              <a:rPr lang="en-US"/>
              <a:t>. The </a:t>
            </a:r>
            <a:r>
              <a:rPr lang="en-US" err="1"/>
              <a:t>SysTick</a:t>
            </a:r>
            <a:r>
              <a:rPr lang="en-US"/>
              <a:t> timer is an option included with some ARM processors used as the core of many 32-bit microcontrollers. Here is a diagram of the </a:t>
            </a:r>
            <a:r>
              <a:rPr lang="en-US" err="1"/>
              <a:t>SysTick</a:t>
            </a:r>
            <a:r>
              <a:rPr lang="en-US"/>
              <a:t> timer.</a:t>
            </a:r>
          </a:p>
        </p:txBody>
      </p:sp>
      <p:pic>
        <p:nvPicPr>
          <p:cNvPr id="15" name="Picture 14" descr="A picture containing text, screenshot, rectangle, diagram&#10;&#10;Description automatically generated">
            <a:extLst>
              <a:ext uri="{FF2B5EF4-FFF2-40B4-BE49-F238E27FC236}">
                <a16:creationId xmlns:a16="http://schemas.microsoft.com/office/drawing/2014/main" id="{C6D33ABE-4CB3-E5E1-C0E6-8A0A873736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0" y="2655424"/>
            <a:ext cx="4545748" cy="3165091"/>
          </a:xfrm>
          <a:prstGeom prst="rect">
            <a:avLst/>
          </a:prstGeom>
        </p:spPr>
      </p:pic>
      <p:pic>
        <p:nvPicPr>
          <p:cNvPr id="21" name="Picture 20" descr="A screen shot of a computer program&#10;&#10;Description automatically generated with medium confidence">
            <a:extLst>
              <a:ext uri="{FF2B5EF4-FFF2-40B4-BE49-F238E27FC236}">
                <a16:creationId xmlns:a16="http://schemas.microsoft.com/office/drawing/2014/main" id="{278D0EB6-2952-127C-4035-23996463FC8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8056" y="1153266"/>
            <a:ext cx="4801206" cy="5590738"/>
          </a:xfrm>
          <a:prstGeom prst="rect">
            <a:avLst/>
          </a:prstGeom>
        </p:spPr>
      </p:pic>
    </p:spTree>
    <p:extLst>
      <p:ext uri="{BB962C8B-B14F-4D97-AF65-F5344CB8AC3E}">
        <p14:creationId xmlns:p14="http://schemas.microsoft.com/office/powerpoint/2010/main" val="135706308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PWM</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55</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99444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b="1"/>
              <a:t>PWM</a:t>
            </a:r>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r>
              <a:rPr lang="en-US"/>
              <a:t>PWM timers are commonly used for motion control and dimming LEDs. Examples of these applications are included here.</a:t>
            </a:r>
          </a:p>
          <a:p>
            <a:pPr marL="0" indent="0">
              <a:buNone/>
            </a:pPr>
            <a:r>
              <a:rPr lang="en-US" b="1"/>
              <a:t>	Duty Cycle</a:t>
            </a:r>
          </a:p>
          <a:p>
            <a:r>
              <a:rPr lang="en-US"/>
              <a:t>Duty cycle is the amount of time a digital signal is in the “active” state relative to the period of the signal. Duty cycle is usually given as a percentage.</a:t>
            </a:r>
          </a:p>
          <a:p>
            <a:r>
              <a:rPr lang="en-US"/>
              <a:t>For example, a perfect square wave with equal high time and low time has a duty cycle of 50%. Here is a diagram showing duty cycle in a general way.</a:t>
            </a:r>
          </a:p>
          <a:p>
            <a:r>
              <a:rPr lang="en-US"/>
              <a:t>If active high, the duty cycle is </a:t>
            </a:r>
          </a:p>
          <a:p>
            <a:pPr marL="0" indent="0">
              <a:buNone/>
            </a:pPr>
            <a:r>
              <a:rPr lang="en-US">
                <a:effectLst/>
              </a:rPr>
              <a:t>(Width ÷ Period) ✕ 100 ＝ (3 ÷ 10) ✕ 100 ＝ 30% </a:t>
            </a:r>
          </a:p>
          <a:p>
            <a:r>
              <a:rPr lang="en-US"/>
              <a:t>If we define the signal as active low, </a:t>
            </a:r>
          </a:p>
          <a:p>
            <a:r>
              <a:rPr lang="en-US"/>
              <a:t>the duty cycle is 70%.</a:t>
            </a:r>
          </a:p>
          <a:p>
            <a:endParaRPr lang="en-US"/>
          </a:p>
        </p:txBody>
      </p:sp>
      <p:pic>
        <p:nvPicPr>
          <p:cNvPr id="5" name="Picture 4" descr="A picture containing text, screenshot, rectangle, line&#10;&#10;Description automatically generated">
            <a:extLst>
              <a:ext uri="{FF2B5EF4-FFF2-40B4-BE49-F238E27FC236}">
                <a16:creationId xmlns:a16="http://schemas.microsoft.com/office/drawing/2014/main" id="{5B98E8C8-A58E-6F4F-E2C1-77D1B0F0B2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23853" y="4595647"/>
            <a:ext cx="6111159" cy="1798537"/>
          </a:xfrm>
          <a:prstGeom prst="rect">
            <a:avLst/>
          </a:prstGeom>
        </p:spPr>
      </p:pic>
    </p:spTree>
    <p:extLst>
      <p:ext uri="{BB962C8B-B14F-4D97-AF65-F5344CB8AC3E}">
        <p14:creationId xmlns:p14="http://schemas.microsoft.com/office/powerpoint/2010/main" val="125249238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normAutofit fontScale="90000"/>
          </a:bodyPr>
          <a:lstStyle/>
          <a:p>
            <a:r>
              <a:rPr lang="en-US" b="1"/>
              <a:t>Controlling LED Intensity with a PWM Timer</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8210607" cy="4667249"/>
          </a:xfrm>
        </p:spPr>
        <p:txBody>
          <a:bodyPr/>
          <a:lstStyle/>
          <a:p>
            <a:r>
              <a:rPr lang="en-US"/>
              <a:t>The LED is on when the timer output is low and off when the output is high. The timer creates a rapidly changing output which turns the LED on and off fast enough, so the eye averages the “on” time and perceives a change in intensity and not blinking on and off.</a:t>
            </a:r>
          </a:p>
        </p:txBody>
      </p:sp>
      <p:pic>
        <p:nvPicPr>
          <p:cNvPr id="5" name="Picture 4" descr="A picture containing diagram, text, line, rectangle&#10;&#10;Description automatically generated">
            <a:extLst>
              <a:ext uri="{FF2B5EF4-FFF2-40B4-BE49-F238E27FC236}">
                <a16:creationId xmlns:a16="http://schemas.microsoft.com/office/drawing/2014/main" id="{2593307D-1098-5B6A-5403-CD9EC0AB95D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42962" y="2080298"/>
            <a:ext cx="2821080" cy="2584530"/>
          </a:xfrm>
          <a:prstGeom prst="rect">
            <a:avLst/>
          </a:prstGeom>
        </p:spPr>
      </p:pic>
      <p:pic>
        <p:nvPicPr>
          <p:cNvPr id="7" name="Picture 6" descr="A picture containing text, screenshot, diagram, rectangle&#10;&#10;Description automatically generated">
            <a:extLst>
              <a:ext uri="{FF2B5EF4-FFF2-40B4-BE49-F238E27FC236}">
                <a16:creationId xmlns:a16="http://schemas.microsoft.com/office/drawing/2014/main" id="{11E79B78-D091-B679-BA88-802E07DA318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71807" y="3104105"/>
            <a:ext cx="6194121" cy="3121446"/>
          </a:xfrm>
          <a:prstGeom prst="rect">
            <a:avLst/>
          </a:prstGeom>
        </p:spPr>
      </p:pic>
    </p:spTree>
    <p:extLst>
      <p:ext uri="{BB962C8B-B14F-4D97-AF65-F5344CB8AC3E}">
        <p14:creationId xmlns:p14="http://schemas.microsoft.com/office/powerpoint/2010/main" val="232780846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UART</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58</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964376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normAutofit fontScale="90000"/>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lstStyle/>
          <a:p>
            <a:r>
              <a:rPr lang="en-US"/>
              <a:t>UART stands for Universal Asynchronous Receiver/Transmitter. It’s a physical circuit in a microcontroller, or a stand-alone IC. A UART’s main purpose is to transmit and receive serial data.</a:t>
            </a:r>
          </a:p>
          <a:p>
            <a:r>
              <a:rPr lang="en-US"/>
              <a:t>In UART communication, two UARTs communicate directly with each other. The transmitting UART converts parallel data from a controlling device like a CPU into serial form, transmits it in serial to the receiving UART, which then converts the serial data back into parallel data for the receiving device. Only two wires are needed to transmit data between two UARTs. Data flows from the Tx pin of the transmitting UART to the Rx pin of the receiving UART:</a:t>
            </a:r>
          </a:p>
        </p:txBody>
      </p:sp>
      <p:pic>
        <p:nvPicPr>
          <p:cNvPr id="6" name="Picture 5" descr="A picture containing text, diagram, screenshot, line&#10;&#10;Description automatically generated">
            <a:extLst>
              <a:ext uri="{FF2B5EF4-FFF2-40B4-BE49-F238E27FC236}">
                <a16:creationId xmlns:a16="http://schemas.microsoft.com/office/drawing/2014/main" id="{F85E48C5-290C-4F85-7477-5AEC638BD8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3654" y="4333432"/>
            <a:ext cx="4678472" cy="2290502"/>
          </a:xfrm>
          <a:prstGeom prst="rect">
            <a:avLst/>
          </a:prstGeom>
        </p:spPr>
      </p:pic>
    </p:spTree>
    <p:extLst>
      <p:ext uri="{BB962C8B-B14F-4D97-AF65-F5344CB8AC3E}">
        <p14:creationId xmlns:p14="http://schemas.microsoft.com/office/powerpoint/2010/main" val="8536040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dirty="0">
                <a:latin typeface="+mj-lt"/>
              </a:rPr>
              <a:t>The characteristics of an embedded system</a:t>
            </a:r>
            <a:br>
              <a:rPr lang="en-US" dirty="0">
                <a:latin typeface="+mj-lt"/>
              </a:rPr>
            </a:br>
            <a:br>
              <a:rPr lang="en-US" dirty="0">
                <a:latin typeface="+mj-lt"/>
              </a:rPr>
            </a:br>
            <a:endParaRPr lang="en-US" dirty="0">
              <a:latin typeface="+mj-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dirty="0">
                <a:latin typeface="+mn-lt"/>
              </a:rPr>
              <a:t>Because an embedded system typically controls physical operations of the machine that it is embedded within, it often has real-time computing constraints.</a:t>
            </a:r>
          </a:p>
          <a:p>
            <a:pPr lvl="1"/>
            <a:r>
              <a:rPr lang="en-US" dirty="0">
                <a:latin typeface="+mn-lt"/>
              </a:rPr>
              <a:t>Real-time is not necessarily high performance</a:t>
            </a:r>
          </a:p>
          <a:p>
            <a:r>
              <a:rPr lang="en-US" dirty="0">
                <a:latin typeface="+mn-lt"/>
              </a:rPr>
              <a:t>Other systems have low power requirements, since they depend on batteries or other limited power sources.</a:t>
            </a:r>
          </a:p>
          <a:p>
            <a:pPr lvl="1"/>
            <a:r>
              <a:rPr lang="en-US" dirty="0">
                <a:latin typeface="+mn-lt"/>
              </a:rPr>
              <a:t>For example, contactless smart cards or solar powered systems.</a:t>
            </a:r>
          </a:p>
          <a:p>
            <a:r>
              <a:rPr lang="en-US" dirty="0">
                <a:latin typeface="+mn-lt"/>
              </a:rPr>
              <a:t>Most devices are for mass production and hence have low-cost targets.</a:t>
            </a:r>
          </a:p>
          <a:p>
            <a:pPr lvl="1"/>
            <a:r>
              <a:rPr lang="en-US" dirty="0">
                <a:latin typeface="+mn-lt"/>
              </a:rPr>
              <a:t>Like authentication chips in electronic devices or disposable public transport cards</a:t>
            </a:r>
          </a:p>
          <a:p>
            <a:r>
              <a:rPr lang="en-US" dirty="0">
                <a:latin typeface="+mn-lt"/>
              </a:rPr>
              <a:t>Special operating conditions (for example automotive)</a:t>
            </a: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4" name="Rectangle: Rounded Corners 3">
            <a:extLst>
              <a:ext uri="{FF2B5EF4-FFF2-40B4-BE49-F238E27FC236}">
                <a16:creationId xmlns:a16="http://schemas.microsoft.com/office/drawing/2014/main" id="{00900456-0B88-4AA8-9AC0-9244DD7CC19F}"/>
              </a:ext>
            </a:extLst>
          </p:cNvPr>
          <p:cNvSpPr/>
          <p:nvPr/>
        </p:nvSpPr>
        <p:spPr>
          <a:xfrm>
            <a:off x="1398740" y="5018850"/>
            <a:ext cx="9394520" cy="8016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2400" b="1"/>
              <a:t>This often results in limited processing resources</a:t>
            </a:r>
            <a:endParaRPr lang="en-US" sz="2400" b="1">
              <a:solidFill>
                <a:schemeClr val="bg1"/>
              </a:solidFill>
              <a:latin typeface="+mj-lt"/>
            </a:endParaRPr>
          </a:p>
        </p:txBody>
      </p:sp>
    </p:spTree>
    <p:extLst>
      <p:ext uri="{BB962C8B-B14F-4D97-AF65-F5344CB8AC3E}">
        <p14:creationId xmlns:p14="http://schemas.microsoft.com/office/powerpoint/2010/main" val="344602845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normAutofit fontScale="90000"/>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normAutofit/>
          </a:bodyPr>
          <a:lstStyle/>
          <a:p>
            <a:r>
              <a:rPr lang="en-US" sz="2000"/>
              <a:t>The UART that is going to transmit data receives the data from a data bus. The data bus is used to send data to the UART by another device like a CPU, memory, or microcontroller. Data is transferred from the data bus to the transmitting UART in parallel form. After the transmitting UART gets the parallel data from the data bus, it adds a start bit, a parity bit, and a stop bit, creating the data packet. Next, the data packet is output serially, bit by bit at the Tx pin. The receiving UART reads the data packet bit by bit at its Rx pin. The receiving UART then converts the data back into parallel form and removes the start bit, parity bit, and stop bits. Finally, the receiving UART transfers the data packet in parallel to the data bus on the receiving end:</a:t>
            </a:r>
          </a:p>
        </p:txBody>
      </p:sp>
      <p:pic>
        <p:nvPicPr>
          <p:cNvPr id="5" name="Picture 4" descr="A picture containing text, screenshot, diagram, line&#10;&#10;Description automatically generated">
            <a:extLst>
              <a:ext uri="{FF2B5EF4-FFF2-40B4-BE49-F238E27FC236}">
                <a16:creationId xmlns:a16="http://schemas.microsoft.com/office/drawing/2014/main" id="{67A4FC4B-7663-E859-7A94-45674F9678A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05415" y="3695560"/>
            <a:ext cx="6376898" cy="2748376"/>
          </a:xfrm>
          <a:prstGeom prst="rect">
            <a:avLst/>
          </a:prstGeom>
        </p:spPr>
      </p:pic>
    </p:spTree>
    <p:extLst>
      <p:ext uri="{BB962C8B-B14F-4D97-AF65-F5344CB8AC3E}">
        <p14:creationId xmlns:p14="http://schemas.microsoft.com/office/powerpoint/2010/main" val="15160893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2444-6189-436C-DCAD-4DDF27293B9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77DF043-1B2A-828B-CC0E-156A1737B1C8}"/>
              </a:ext>
            </a:extLst>
          </p:cNvPr>
          <p:cNvSpPr>
            <a:spLocks noGrp="1"/>
          </p:cNvSpPr>
          <p:nvPr>
            <p:ph type="body" sz="quarter" idx="10"/>
          </p:nvPr>
        </p:nvSpPr>
        <p:spPr/>
        <p:txBody>
          <a:bodyPr/>
          <a:lstStyle/>
          <a:p>
            <a:r>
              <a:rPr lang="en-US" dirty="0"/>
              <a:t>UART transmitted data is organized into </a:t>
            </a:r>
            <a:r>
              <a:rPr lang="en-US" i="1" dirty="0"/>
              <a:t>packets</a:t>
            </a:r>
            <a:r>
              <a:rPr lang="en-US" dirty="0"/>
              <a:t>. Each packet contains 1 start bit, 5 to 9 data bits (depending on the UART), an optional </a:t>
            </a:r>
            <a:r>
              <a:rPr lang="en-US" i="1" dirty="0"/>
              <a:t>parity</a:t>
            </a:r>
            <a:r>
              <a:rPr lang="en-US" dirty="0"/>
              <a:t> bit, and 1 or 2 stop bits:</a:t>
            </a:r>
          </a:p>
        </p:txBody>
      </p:sp>
      <p:pic>
        <p:nvPicPr>
          <p:cNvPr id="5" name="Picture 4" descr="A picture containing text, screenshot, font, line&#10;&#10;Description automatically generated">
            <a:extLst>
              <a:ext uri="{FF2B5EF4-FFF2-40B4-BE49-F238E27FC236}">
                <a16:creationId xmlns:a16="http://schemas.microsoft.com/office/drawing/2014/main" id="{BA4ED41B-0321-8F7E-70F6-20EB989986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84654" y="2221020"/>
            <a:ext cx="6335009" cy="2829320"/>
          </a:xfrm>
          <a:prstGeom prst="rect">
            <a:avLst/>
          </a:prstGeom>
        </p:spPr>
      </p:pic>
    </p:spTree>
    <p:extLst>
      <p:ext uri="{BB962C8B-B14F-4D97-AF65-F5344CB8AC3E}">
        <p14:creationId xmlns:p14="http://schemas.microsoft.com/office/powerpoint/2010/main" val="19239096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D960-182E-0E88-2661-E33DB695C08B}"/>
              </a:ext>
            </a:extLst>
          </p:cNvPr>
          <p:cNvSpPr>
            <a:spLocks noGrp="1"/>
          </p:cNvSpPr>
          <p:nvPr>
            <p:ph type="title"/>
          </p:nvPr>
        </p:nvSpPr>
        <p:spPr/>
        <p:txBody>
          <a:bodyPr/>
          <a:lstStyle/>
          <a:p>
            <a:r>
              <a:rPr lang="en-US"/>
              <a:t>UART</a:t>
            </a:r>
          </a:p>
        </p:txBody>
      </p:sp>
      <p:sp>
        <p:nvSpPr>
          <p:cNvPr id="3" name="Text Placeholder 2">
            <a:extLst>
              <a:ext uri="{FF2B5EF4-FFF2-40B4-BE49-F238E27FC236}">
                <a16:creationId xmlns:a16="http://schemas.microsoft.com/office/drawing/2014/main" id="{255A0E11-992F-9B78-6E57-5895B07F2E25}"/>
              </a:ext>
            </a:extLst>
          </p:cNvPr>
          <p:cNvSpPr>
            <a:spLocks noGrp="1"/>
          </p:cNvSpPr>
          <p:nvPr>
            <p:ph type="body" sz="quarter" idx="10"/>
          </p:nvPr>
        </p:nvSpPr>
        <p:spPr>
          <a:xfrm>
            <a:off x="394773" y="1193712"/>
            <a:ext cx="7678251" cy="2786171"/>
          </a:xfrm>
        </p:spPr>
        <p:txBody>
          <a:bodyPr>
            <a:normAutofit/>
          </a:bodyPr>
          <a:lstStyle/>
          <a:p>
            <a:pPr marL="0" indent="0">
              <a:buNone/>
            </a:pPr>
            <a:r>
              <a:rPr lang="en-US" sz="1400" b="1" dirty="0"/>
              <a:t>	Start Bit</a:t>
            </a:r>
          </a:p>
          <a:p>
            <a:r>
              <a:rPr lang="en-US" sz="1400" dirty="0"/>
              <a:t>The UART data transmission line is normally held at a high voltage level when it’s not transmitting data. To start the transfer of data, the transmitting UART pulls the transmission line from high to low for one clock cycle. When the receiving UART detects the high to low voltage transition, it begins reading the bits in the data frame at the frequency of the baud rate.</a:t>
            </a:r>
          </a:p>
          <a:p>
            <a:pPr marL="0" indent="0">
              <a:buNone/>
            </a:pPr>
            <a:r>
              <a:rPr lang="en-US" sz="1400" b="1" dirty="0"/>
              <a:t>	Data Frame</a:t>
            </a:r>
          </a:p>
          <a:p>
            <a:r>
              <a:rPr lang="en-US" sz="1400" dirty="0"/>
              <a:t>The data frame contains the actual data being transferred. It can be 5 bits up to 8 bits long if a parity bit is used. If no parity bit is used, the data frame can be 9 bits long. In most cases, the data is sent with the least significant bit first.</a:t>
            </a:r>
          </a:p>
        </p:txBody>
      </p:sp>
      <p:pic>
        <p:nvPicPr>
          <p:cNvPr id="5" name="Picture 4" descr="A picture containing text, screenshot, font, line&#10;&#10;Description automatically generated">
            <a:extLst>
              <a:ext uri="{FF2B5EF4-FFF2-40B4-BE49-F238E27FC236}">
                <a16:creationId xmlns:a16="http://schemas.microsoft.com/office/drawing/2014/main" id="{9A1E225A-3658-BC2C-1680-E9064502907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18162" y="1304010"/>
            <a:ext cx="3902364" cy="1742860"/>
          </a:xfrm>
          <a:prstGeom prst="rect">
            <a:avLst/>
          </a:prstGeom>
        </p:spPr>
      </p:pic>
      <p:sp>
        <p:nvSpPr>
          <p:cNvPr id="7" name="TextBox 6">
            <a:extLst>
              <a:ext uri="{FF2B5EF4-FFF2-40B4-BE49-F238E27FC236}">
                <a16:creationId xmlns:a16="http://schemas.microsoft.com/office/drawing/2014/main" id="{CBC86191-C1F8-9FCD-428A-57F4ED63EE4B}"/>
              </a:ext>
            </a:extLst>
          </p:cNvPr>
          <p:cNvSpPr txBox="1"/>
          <p:nvPr/>
        </p:nvSpPr>
        <p:spPr>
          <a:xfrm>
            <a:off x="371475" y="3677963"/>
            <a:ext cx="11425752" cy="2628925"/>
          </a:xfrm>
          <a:prstGeom prst="rect">
            <a:avLst/>
          </a:prstGeom>
          <a:noFill/>
        </p:spPr>
        <p:txBody>
          <a:bodyPr wrap="square">
            <a:spAutoFit/>
          </a:bodyPr>
          <a:lstStyle/>
          <a:p>
            <a:pPr marL="0" indent="0">
              <a:buNone/>
            </a:pPr>
            <a:r>
              <a:rPr lang="en-US" sz="1400" b="1" dirty="0"/>
              <a:t>	Parity</a:t>
            </a:r>
          </a:p>
          <a:p>
            <a:pPr marL="169863" indent="-169863">
              <a:spcBef>
                <a:spcPts val="575"/>
              </a:spcBef>
              <a:spcAft>
                <a:spcPts val="75"/>
              </a:spcAft>
              <a:buSzPct val="80000"/>
              <a:buFont typeface="Arial" pitchFamily="34" charset="0"/>
              <a:buChar char="•"/>
            </a:pPr>
            <a:r>
              <a:rPr lang="en-US" sz="1400" dirty="0">
                <a:solidFill>
                  <a:schemeClr val="tx1">
                    <a:lumMod val="85000"/>
                    <a:lumOff val="15000"/>
                  </a:schemeClr>
                </a:solidFill>
                <a:cs typeface="Arial" panose="020B0604020202020204" pitchFamily="34" charset="0"/>
              </a:rPr>
              <a:t>Parity describes the evenness or oddness of a number. The parity bit is a way for the receiving UART to tell if any data has changed during transmission. Bits can be changed by electromagnetic radiation, mismatched baud rates, or long distance data transfers. After the receiving UART reads the data frame, it counts the number of bits with a value of 1 and checks if the total is an even or odd number. If the parity bit is a 0 (even parity), the 1 bits in the data frame should total to an even number. If the parity bit is a 1 (odd parity), the 1 bits in the data frame should total to an odd number. When the parity bit matches the data, the UART knows that the transmission was free of errors. But if the parity bit is a 0, and the total is odd; or the parity bit is a 1, and the total is even, the UART knows that bits in the data frame have changed.</a:t>
            </a:r>
          </a:p>
          <a:p>
            <a:pPr marL="0" indent="0">
              <a:buNone/>
            </a:pPr>
            <a:r>
              <a:rPr lang="en-US" sz="1400" b="1" dirty="0"/>
              <a:t>	Stop Bits</a:t>
            </a:r>
          </a:p>
          <a:p>
            <a:pPr marL="169863" indent="-169863">
              <a:spcBef>
                <a:spcPts val="575"/>
              </a:spcBef>
              <a:spcAft>
                <a:spcPts val="75"/>
              </a:spcAft>
              <a:buSzPct val="80000"/>
              <a:buFont typeface="Arial" pitchFamily="34" charset="0"/>
              <a:buChar char="•"/>
            </a:pPr>
            <a:r>
              <a:rPr lang="en-US" sz="1400" dirty="0">
                <a:solidFill>
                  <a:schemeClr val="tx1">
                    <a:lumMod val="85000"/>
                    <a:lumOff val="15000"/>
                  </a:schemeClr>
                </a:solidFill>
                <a:cs typeface="Arial" panose="020B0604020202020204" pitchFamily="34" charset="0"/>
              </a:rPr>
              <a:t>To signal the end of the data packet, the sending UART drives the data transmission line from a low voltage to a high voltage for at least two bit durations.</a:t>
            </a:r>
          </a:p>
        </p:txBody>
      </p:sp>
    </p:spTree>
    <p:extLst>
      <p:ext uri="{BB962C8B-B14F-4D97-AF65-F5344CB8AC3E}">
        <p14:creationId xmlns:p14="http://schemas.microsoft.com/office/powerpoint/2010/main" val="237700948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UART SIGNALS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p:txBody>
          <a:bodyPr/>
          <a:lstStyle/>
          <a:p>
            <a:r>
              <a:rPr lang="en-US"/>
              <a:t>Example of a UART frame. In this diagram, one byte is sent, consisting of a start bit, followed by eight data bits (D0-7), and two stop bit, for a 11-bit UART frame. The number of data and formatting bits, the presence or absence of a parity bit, the form of parity (even or odd) and the transmission speed must be pre-agreed by the communicating parties. The "stop bit" is actually a "stop period"; the stop period of the transmitter may be arbitrarily long. It cannot be shorter than a specified amount, usually 1 to 2 bit times. The receiver requires a shorter stop period than the transmitter. At the end of each data frame, the receiver stops briefly to wait for the next start bit. It is this difference which keeps the transmitter and receiver synchronized. BCLK = Base Clock</a:t>
            </a:r>
          </a:p>
        </p:txBody>
      </p:sp>
      <p:pic>
        <p:nvPicPr>
          <p:cNvPr id="5" name="Picture 4" descr="A picture containing line, text, screenshot, diagram&#10;&#10;Description automatically generated">
            <a:extLst>
              <a:ext uri="{FF2B5EF4-FFF2-40B4-BE49-F238E27FC236}">
                <a16:creationId xmlns:a16="http://schemas.microsoft.com/office/drawing/2014/main" id="{C8E6595D-08CF-7EC4-8AED-FF71F2F215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0082" y="4467054"/>
            <a:ext cx="11837617" cy="1976882"/>
          </a:xfrm>
          <a:prstGeom prst="rect">
            <a:avLst/>
          </a:prstGeom>
        </p:spPr>
      </p:pic>
    </p:spTree>
    <p:extLst>
      <p:ext uri="{BB962C8B-B14F-4D97-AF65-F5344CB8AC3E}">
        <p14:creationId xmlns:p14="http://schemas.microsoft.com/office/powerpoint/2010/main" val="282447627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b="1" cap="all" dirty="0"/>
              <a:t>TESTING</a:t>
            </a:r>
            <a:endParaRPr lang="en-US" dirty="0"/>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64</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5" name="Picture Placeholder 4" descr="A robot arm in the air&#10;&#10;Description automatically generated">
            <a:extLst>
              <a:ext uri="{FF2B5EF4-FFF2-40B4-BE49-F238E27FC236}">
                <a16:creationId xmlns:a16="http://schemas.microsoft.com/office/drawing/2014/main" id="{FCCC18FF-BF38-7F98-158F-419E8874D2D0}"/>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84161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What is testing</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r>
              <a:rPr lang="en-US"/>
              <a:t>Software testing is the process of evaluating and verifying that a software product or application does what it is supposed to do. The benefits of testing include preventing bugs, reducing development costs and improving performance.   </a:t>
            </a:r>
          </a:p>
        </p:txBody>
      </p:sp>
      <p:pic>
        <p:nvPicPr>
          <p:cNvPr id="5" name="Picture 4" descr="A person looking at a magnifying glass&#10;&#10;Description automatically generated with medium confidence">
            <a:extLst>
              <a:ext uri="{FF2B5EF4-FFF2-40B4-BE49-F238E27FC236}">
                <a16:creationId xmlns:a16="http://schemas.microsoft.com/office/drawing/2014/main" id="{7F94A980-9E2A-F3EC-6D9E-48758FBF4CA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80550" y="2465539"/>
            <a:ext cx="9654199" cy="3887086"/>
          </a:xfrm>
          <a:prstGeom prst="rect">
            <a:avLst/>
          </a:prstGeom>
        </p:spPr>
      </p:pic>
    </p:spTree>
    <p:extLst>
      <p:ext uri="{BB962C8B-B14F-4D97-AF65-F5344CB8AC3E}">
        <p14:creationId xmlns:p14="http://schemas.microsoft.com/office/powerpoint/2010/main" val="393728745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9586C-019E-9BE1-B73B-6DE1820AC738}"/>
              </a:ext>
            </a:extLst>
          </p:cNvPr>
          <p:cNvSpPr>
            <a:spLocks noGrp="1"/>
          </p:cNvSpPr>
          <p:nvPr>
            <p:ph type="title"/>
          </p:nvPr>
        </p:nvSpPr>
        <p:spPr/>
        <p:txBody>
          <a:bodyPr/>
          <a:lstStyle/>
          <a:p>
            <a:r>
              <a:rPr lang="en-US"/>
              <a:t>Types of testing</a:t>
            </a:r>
          </a:p>
        </p:txBody>
      </p:sp>
      <p:sp>
        <p:nvSpPr>
          <p:cNvPr id="3" name="Text Placeholder 2">
            <a:extLst>
              <a:ext uri="{FF2B5EF4-FFF2-40B4-BE49-F238E27FC236}">
                <a16:creationId xmlns:a16="http://schemas.microsoft.com/office/drawing/2014/main" id="{C57FD355-88BE-EFE0-D17B-65E72FB33390}"/>
              </a:ext>
            </a:extLst>
          </p:cNvPr>
          <p:cNvSpPr>
            <a:spLocks noGrp="1"/>
          </p:cNvSpPr>
          <p:nvPr>
            <p:ph type="body" sz="quarter" idx="10"/>
          </p:nvPr>
        </p:nvSpPr>
        <p:spPr/>
        <p:txBody>
          <a:bodyPr>
            <a:normAutofit/>
          </a:bodyPr>
          <a:lstStyle/>
          <a:p>
            <a:r>
              <a:rPr lang="en-US" dirty="0"/>
              <a:t>There are many different types of software tests, each with specific objectives and strategies:</a:t>
            </a:r>
          </a:p>
          <a:p>
            <a:pPr lvl="1">
              <a:buFont typeface="Arial" panose="020B0604020202020204" pitchFamily="34" charset="0"/>
              <a:buChar char="•"/>
            </a:pPr>
            <a:r>
              <a:rPr lang="en-US" b="1" dirty="0"/>
              <a:t>Acceptance testing</a:t>
            </a:r>
          </a:p>
          <a:p>
            <a:pPr lvl="1">
              <a:buFont typeface="Arial" panose="020B0604020202020204" pitchFamily="34" charset="0"/>
              <a:buChar char="•"/>
            </a:pPr>
            <a:r>
              <a:rPr lang="en-US" b="1" dirty="0"/>
              <a:t>Integration testing</a:t>
            </a:r>
            <a:endParaRPr lang="en-US" dirty="0"/>
          </a:p>
          <a:p>
            <a:pPr lvl="1">
              <a:buFont typeface="Arial" panose="020B0604020202020204" pitchFamily="34" charset="0"/>
              <a:buChar char="•"/>
            </a:pPr>
            <a:r>
              <a:rPr lang="en-US" b="1" dirty="0"/>
              <a:t>Unit testing</a:t>
            </a:r>
            <a:endParaRPr lang="en-US" dirty="0"/>
          </a:p>
          <a:p>
            <a:pPr lvl="1">
              <a:buFont typeface="Arial" panose="020B0604020202020204" pitchFamily="34" charset="0"/>
              <a:buChar char="•"/>
            </a:pPr>
            <a:r>
              <a:rPr lang="en-US" b="1" dirty="0"/>
              <a:t>Functional testing</a:t>
            </a:r>
            <a:endParaRPr lang="en-US" dirty="0"/>
          </a:p>
          <a:p>
            <a:pPr lvl="1">
              <a:buFont typeface="Arial" panose="020B0604020202020204" pitchFamily="34" charset="0"/>
              <a:buChar char="•"/>
            </a:pPr>
            <a:r>
              <a:rPr lang="en-US" b="1" dirty="0"/>
              <a:t>Performance testing</a:t>
            </a:r>
          </a:p>
          <a:p>
            <a:pPr lvl="1">
              <a:buFont typeface="Arial" panose="020B0604020202020204" pitchFamily="34" charset="0"/>
              <a:buChar char="•"/>
            </a:pPr>
            <a:r>
              <a:rPr lang="en-US" b="1" dirty="0"/>
              <a:t>Regression testing</a:t>
            </a:r>
            <a:endParaRPr lang="en-US" dirty="0"/>
          </a:p>
          <a:p>
            <a:pPr lvl="1">
              <a:buFont typeface="Arial" panose="020B0604020202020204" pitchFamily="34" charset="0"/>
              <a:buChar char="•"/>
            </a:pPr>
            <a:r>
              <a:rPr lang="en-US" b="1" dirty="0"/>
              <a:t>Stress testing</a:t>
            </a:r>
            <a:endParaRPr lang="en-US" dirty="0"/>
          </a:p>
          <a:p>
            <a:pPr lvl="1">
              <a:buFont typeface="Arial" panose="020B0604020202020204" pitchFamily="34" charset="0"/>
              <a:buChar char="•"/>
            </a:pPr>
            <a:r>
              <a:rPr lang="en-US" b="1" dirty="0"/>
              <a:t>Usability testing</a:t>
            </a:r>
            <a:endParaRPr lang="en-US" dirty="0"/>
          </a:p>
          <a:p>
            <a:r>
              <a:rPr lang="en-US" dirty="0"/>
              <a:t>In each case, validating base requirements is a critical assessment. </a:t>
            </a:r>
          </a:p>
          <a:p>
            <a:r>
              <a:rPr lang="en-US" dirty="0"/>
              <a:t>Even a simple application can be subject to a large number and variety of tests. Testing effectiveness is optimized by running the fewest number of tests to find the largest number of defects.</a:t>
            </a:r>
          </a:p>
          <a:p>
            <a:endParaRPr lang="en-US" dirty="0"/>
          </a:p>
        </p:txBody>
      </p:sp>
    </p:spTree>
    <p:extLst>
      <p:ext uri="{BB962C8B-B14F-4D97-AF65-F5344CB8AC3E}">
        <p14:creationId xmlns:p14="http://schemas.microsoft.com/office/powerpoint/2010/main" val="121584473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1ED1-2E90-2E07-CCA6-2F7C130DB4BC}"/>
              </a:ext>
            </a:extLst>
          </p:cNvPr>
          <p:cNvSpPr>
            <a:spLocks noGrp="1"/>
          </p:cNvSpPr>
          <p:nvPr>
            <p:ph type="title"/>
          </p:nvPr>
        </p:nvSpPr>
        <p:spPr/>
        <p:txBody>
          <a:bodyPr/>
          <a:lstStyle/>
          <a:p>
            <a:r>
              <a:rPr lang="en-US"/>
              <a:t>History of testing</a:t>
            </a:r>
          </a:p>
        </p:txBody>
      </p:sp>
      <p:sp>
        <p:nvSpPr>
          <p:cNvPr id="3" name="Text Placeholder 2">
            <a:extLst>
              <a:ext uri="{FF2B5EF4-FFF2-40B4-BE49-F238E27FC236}">
                <a16:creationId xmlns:a16="http://schemas.microsoft.com/office/drawing/2014/main" id="{E1B0978D-09B9-C60B-75F7-C7D126B6DE06}"/>
              </a:ext>
            </a:extLst>
          </p:cNvPr>
          <p:cNvSpPr>
            <a:spLocks noGrp="1"/>
          </p:cNvSpPr>
          <p:nvPr>
            <p:ph type="body" sz="quarter" idx="10"/>
          </p:nvPr>
        </p:nvSpPr>
        <p:spPr/>
        <p:txBody>
          <a:bodyPr>
            <a:normAutofit fontScale="92500" lnSpcReduction="10000"/>
          </a:bodyPr>
          <a:lstStyle/>
          <a:p>
            <a:r>
              <a:rPr lang="en-US" dirty="0"/>
              <a:t>Software testing arrived alongside the development of software, which had its beginnings just after the second world war. Computer scientist Tom Kilburn is credited with writing the first piece of software, which debuted on June 21, 1948, at the University of Manchester in England. It performed mathematical calculations using machine code instructions.</a:t>
            </a:r>
          </a:p>
          <a:p>
            <a:r>
              <a:rPr lang="en-US" dirty="0"/>
              <a:t>Debugging was the main testing method at the time and remained so for the next two decades. By the 1980s, development teams looked beyond isolating and fixing software bugs to testing applications in real-world settings. It set the stage for a broader view of testing, which encompassed a quality assurance process that was part of the software development life cycle.</a:t>
            </a:r>
          </a:p>
          <a:p>
            <a:r>
              <a:rPr lang="en-US" dirty="0"/>
              <a:t>“In the 1990s, there was a transition from testing to a more comprehensive process called quality assurance, which covers the entire software development cycle and affects the processes of planning, design, creation and execution of test cases, support for existing test cases and test environments,” says Alexander </a:t>
            </a:r>
            <a:r>
              <a:rPr lang="en-US" dirty="0" err="1"/>
              <a:t>Yaroshko</a:t>
            </a:r>
            <a:r>
              <a:rPr lang="en-US" dirty="0"/>
              <a:t> in his post on the </a:t>
            </a:r>
            <a:r>
              <a:rPr lang="en-US" dirty="0" err="1"/>
              <a:t>uTest</a:t>
            </a:r>
            <a:r>
              <a:rPr lang="en-US" dirty="0"/>
              <a:t> developer site.</a:t>
            </a:r>
          </a:p>
          <a:p>
            <a:r>
              <a:rPr lang="en-US" dirty="0"/>
              <a:t>“Testing had reached a qualitatively new level, which led to the further development of methodologies, the emergence of powerful tools for managing the testing process and test automation tools.”</a:t>
            </a:r>
          </a:p>
          <a:p>
            <a:endParaRPr lang="en-US" dirty="0"/>
          </a:p>
        </p:txBody>
      </p:sp>
    </p:spTree>
    <p:extLst>
      <p:ext uri="{BB962C8B-B14F-4D97-AF65-F5344CB8AC3E}">
        <p14:creationId xmlns:p14="http://schemas.microsoft.com/office/powerpoint/2010/main" val="199217236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7971-E8A6-97EF-8EFB-4C2B182C964A}"/>
              </a:ext>
            </a:extLst>
          </p:cNvPr>
          <p:cNvSpPr>
            <a:spLocks noGrp="1"/>
          </p:cNvSpPr>
          <p:nvPr>
            <p:ph type="title"/>
          </p:nvPr>
        </p:nvSpPr>
        <p:spPr/>
        <p:txBody>
          <a:bodyPr/>
          <a:lstStyle/>
          <a:p>
            <a:r>
              <a:rPr lang="en-US" b="1"/>
              <a:t>Continuous testing</a:t>
            </a:r>
            <a:endParaRPr lang="en-US"/>
          </a:p>
        </p:txBody>
      </p:sp>
      <p:sp>
        <p:nvSpPr>
          <p:cNvPr id="3" name="Text Placeholder 2">
            <a:extLst>
              <a:ext uri="{FF2B5EF4-FFF2-40B4-BE49-F238E27FC236}">
                <a16:creationId xmlns:a16="http://schemas.microsoft.com/office/drawing/2014/main" id="{C0939984-C856-0AE8-0DFE-280FE81E3BAE}"/>
              </a:ext>
            </a:extLst>
          </p:cNvPr>
          <p:cNvSpPr>
            <a:spLocks noGrp="1"/>
          </p:cNvSpPr>
          <p:nvPr>
            <p:ph type="body" sz="quarter" idx="10"/>
          </p:nvPr>
        </p:nvSpPr>
        <p:spPr/>
        <p:txBody>
          <a:bodyPr>
            <a:normAutofit fontScale="92500" lnSpcReduction="10000"/>
          </a:bodyPr>
          <a:lstStyle/>
          <a:p>
            <a:r>
              <a:rPr lang="en-US" b="1" dirty="0"/>
              <a:t>Continuous testing</a:t>
            </a:r>
            <a:endParaRPr lang="en-US" dirty="0"/>
          </a:p>
          <a:p>
            <a:r>
              <a:rPr lang="en-US" dirty="0"/>
              <a:t>Software testing has traditionally been separated from the rest of development. It is often conducted later in the software development life cycle after the product build or execution stage. A tester may only have a small window to test the code – sometimes just before the application goes to market. </a:t>
            </a:r>
          </a:p>
          <a:p>
            <a:r>
              <a:rPr lang="en-US" dirty="0"/>
              <a:t>Doing test activities earlier in the cycle helps keep the testing effort at the forefront rather than as an afterthought to development. Earlier software tests also mean that defects are less expensive to resolve.</a:t>
            </a:r>
          </a:p>
          <a:p>
            <a:r>
              <a:rPr lang="en-US" dirty="0"/>
              <a:t>Many development teams now use a methodology known as continuous testing. It is part of a DevOps approach – where development and operations collaborate over the entire product life cycle. The aim is to accelerate software delivery while balancing cost, quality and risk. With this testing technique, teams don’t need to wait for the software to be built before testing starts. They can run tests much earlier in the cycle to discover defects sooner, when they are easier to fix.</a:t>
            </a:r>
          </a:p>
          <a:p>
            <a:r>
              <a:rPr lang="en-US" dirty="0"/>
              <a:t>Example of a Software development flow and how Continuous Integration/Continuous Development could help:</a:t>
            </a:r>
          </a:p>
          <a:p>
            <a:r>
              <a:rPr lang="en-US" dirty="0">
                <a:hlinkClick r:id="rId2"/>
              </a:rPr>
              <a:t>https://github.com/electron/electron/pull/38776</a:t>
            </a:r>
            <a:endParaRPr lang="en-US" dirty="0"/>
          </a:p>
          <a:p>
            <a:endParaRPr lang="en-US" dirty="0"/>
          </a:p>
        </p:txBody>
      </p:sp>
    </p:spTree>
    <p:extLst>
      <p:ext uri="{BB962C8B-B14F-4D97-AF65-F5344CB8AC3E}">
        <p14:creationId xmlns:p14="http://schemas.microsoft.com/office/powerpoint/2010/main" val="42414455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D9D7-D701-BD61-3D75-F7D7AD424A7D}"/>
              </a:ext>
            </a:extLst>
          </p:cNvPr>
          <p:cNvSpPr>
            <a:spLocks noGrp="1"/>
          </p:cNvSpPr>
          <p:nvPr>
            <p:ph type="title"/>
          </p:nvPr>
        </p:nvSpPr>
        <p:spPr/>
        <p:txBody>
          <a:bodyPr/>
          <a:lstStyle/>
          <a:p>
            <a:r>
              <a:rPr lang="en-US"/>
              <a:t>Why is testing important</a:t>
            </a:r>
          </a:p>
        </p:txBody>
      </p:sp>
      <p:sp>
        <p:nvSpPr>
          <p:cNvPr id="3" name="Text Placeholder 2">
            <a:extLst>
              <a:ext uri="{FF2B5EF4-FFF2-40B4-BE49-F238E27FC236}">
                <a16:creationId xmlns:a16="http://schemas.microsoft.com/office/drawing/2014/main" id="{8EE21F05-358F-4204-07FF-78EEB922BB95}"/>
              </a:ext>
            </a:extLst>
          </p:cNvPr>
          <p:cNvSpPr>
            <a:spLocks noGrp="1"/>
          </p:cNvSpPr>
          <p:nvPr>
            <p:ph type="body" sz="quarter" idx="10"/>
          </p:nvPr>
        </p:nvSpPr>
        <p:spPr>
          <a:xfrm>
            <a:off x="394774" y="1153266"/>
            <a:ext cx="6932537" cy="5120366"/>
          </a:xfrm>
        </p:spPr>
        <p:txBody>
          <a:bodyPr>
            <a:normAutofit lnSpcReduction="10000"/>
          </a:bodyPr>
          <a:lstStyle/>
          <a:p>
            <a:r>
              <a:rPr lang="en-US" dirty="0"/>
              <a:t>Few can argue against the need for quality control when developing software. Late delivery or software defects can damage a brand’s reputation — leading to frustrated and lost customers. In extreme cases, a bug or defect can degrade interconnected systems or cause serious malfunctions.</a:t>
            </a:r>
          </a:p>
          <a:p>
            <a:r>
              <a:rPr lang="en-US" dirty="0"/>
              <a:t>Consider Nissan having to recall over 1 million cars due to a software defect in the airbag sensor detectors. Or a software bug that caused the failure of a USD 1.2 billion military satellite launch. </a:t>
            </a:r>
            <a:r>
              <a:rPr lang="en-US" baseline="30000" dirty="0"/>
              <a:t> </a:t>
            </a:r>
            <a:r>
              <a:rPr lang="en-US" dirty="0"/>
              <a:t>The numbers speak for themselves. Software failures in the US cost the economy USD 1.1 trillion in assets in 2016. What’s more, they impacted 4.4 billion customers.</a:t>
            </a:r>
          </a:p>
          <a:p>
            <a:r>
              <a:rPr lang="en-US" dirty="0"/>
              <a:t>Though testing itself costs money, companies can save millions per year in development and support if they have a good testing technique and QA processes in place. </a:t>
            </a:r>
          </a:p>
          <a:p>
            <a:endParaRPr lang="en-US" dirty="0"/>
          </a:p>
        </p:txBody>
      </p:sp>
      <p:pic>
        <p:nvPicPr>
          <p:cNvPr id="5" name="Picture 4" descr="A close-up of a car dashboard&#10;&#10;Description automatically generated with low confidence">
            <a:extLst>
              <a:ext uri="{FF2B5EF4-FFF2-40B4-BE49-F238E27FC236}">
                <a16:creationId xmlns:a16="http://schemas.microsoft.com/office/drawing/2014/main" id="{A4375030-7D9E-51E3-BD3C-665428FE90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756" y="2186838"/>
            <a:ext cx="4816244" cy="2709137"/>
          </a:xfrm>
          <a:prstGeom prst="rect">
            <a:avLst/>
          </a:prstGeom>
        </p:spPr>
      </p:pic>
    </p:spTree>
    <p:extLst>
      <p:ext uri="{BB962C8B-B14F-4D97-AF65-F5344CB8AC3E}">
        <p14:creationId xmlns:p14="http://schemas.microsoft.com/office/powerpoint/2010/main" val="20532313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dirty="0"/>
              <a:t>M</a:t>
            </a:r>
            <a:r>
              <a:rPr lang="en-US" dirty="0">
                <a:latin typeface="+mj-lt"/>
              </a:rPr>
              <a:t>icrocontroller versus Microprocessor</a:t>
            </a:r>
            <a:br>
              <a:rPr lang="en-US" dirty="0">
                <a:latin typeface="+mj-lt"/>
              </a:rPr>
            </a:br>
            <a:br>
              <a:rPr lang="en-US" dirty="0">
                <a:latin typeface="+mj-lt"/>
              </a:rPr>
            </a:br>
            <a:endParaRPr lang="en-US" dirty="0">
              <a:latin typeface="+mj-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dirty="0">
                <a:latin typeface="+mn-lt"/>
              </a:rPr>
              <a:t>A microcontroller or MCU (microcontroller unit) is a small computer on a single integrated circuit (IC) chip. A microcontroller contains one or more CPUs (processor cores) along with memory and programmable input/output peripherals. </a:t>
            </a:r>
          </a:p>
          <a:p>
            <a:r>
              <a:rPr lang="en-US" dirty="0">
                <a:latin typeface="+mn-lt"/>
              </a:rPr>
              <a:t>Microcontrollers are designed for embedded applications, in contrast to the microprocessors used in personal computers or other general-purpose applications consisting of various discrete chips.</a:t>
            </a:r>
          </a:p>
          <a:p>
            <a:pPr lvl="1"/>
            <a:endParaRPr lang="en-US" dirty="0">
              <a:latin typeface="+mn-lt"/>
            </a:endParaRPr>
          </a:p>
          <a:p>
            <a:r>
              <a:rPr lang="en-US" dirty="0">
                <a:latin typeface="+mn-lt"/>
              </a:rPr>
              <a:t>In modern terminology, a microcontroller is similar to, but less sophisticated than, a system on a chip (SoC). An SoC may include a microcontroller as one of its components, but usually integrates it with advanced peripherals like a graphics processing unit (GPU), a Wi-Fi module, or one or more coprocessors.</a:t>
            </a:r>
          </a:p>
          <a:p>
            <a:r>
              <a:rPr lang="en-US" dirty="0">
                <a:latin typeface="+mn-lt"/>
              </a:rPr>
              <a:t>Alternatively, classification is done based on CPU capabilities.</a:t>
            </a:r>
          </a:p>
        </p:txBody>
      </p:sp>
    </p:spTree>
    <p:extLst>
      <p:ext uri="{BB962C8B-B14F-4D97-AF65-F5344CB8AC3E}">
        <p14:creationId xmlns:p14="http://schemas.microsoft.com/office/powerpoint/2010/main" val="99152061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99A0-8519-3C23-1C25-BA6C58F0DAD2}"/>
              </a:ext>
            </a:extLst>
          </p:cNvPr>
          <p:cNvSpPr>
            <a:spLocks noGrp="1"/>
          </p:cNvSpPr>
          <p:nvPr>
            <p:ph type="title"/>
          </p:nvPr>
        </p:nvSpPr>
        <p:spPr/>
        <p:txBody>
          <a:bodyPr/>
          <a:lstStyle/>
          <a:p>
            <a:r>
              <a:rPr lang="en-US"/>
              <a:t>Best practices</a:t>
            </a:r>
          </a:p>
        </p:txBody>
      </p:sp>
      <p:sp>
        <p:nvSpPr>
          <p:cNvPr id="3" name="Text Placeholder 2">
            <a:extLst>
              <a:ext uri="{FF2B5EF4-FFF2-40B4-BE49-F238E27FC236}">
                <a16:creationId xmlns:a16="http://schemas.microsoft.com/office/drawing/2014/main" id="{63D0075A-B351-4877-EE6E-1B4CF50D0E9B}"/>
              </a:ext>
            </a:extLst>
          </p:cNvPr>
          <p:cNvSpPr>
            <a:spLocks noGrp="1"/>
          </p:cNvSpPr>
          <p:nvPr>
            <p:ph type="body" sz="quarter" idx="10"/>
          </p:nvPr>
        </p:nvSpPr>
        <p:spPr/>
        <p:txBody>
          <a:bodyPr>
            <a:normAutofit lnSpcReduction="10000"/>
          </a:bodyPr>
          <a:lstStyle/>
          <a:p>
            <a:r>
              <a:rPr lang="en-US" dirty="0"/>
              <a:t>Software testing follows a common process. Tasks or steps include defining the test environment, developing test cases, writing scripts, analyzing test results and submitting defect reports.</a:t>
            </a:r>
          </a:p>
          <a:p>
            <a:r>
              <a:rPr lang="en-US" dirty="0"/>
              <a:t>Testing can be time-consuming. Manual testing or ad-hoc testing may be enough for small builds. However, for larger systems, tools are frequently used to automate tasks. Automated testing helps teams implement different scenarios, test differentiators (such as moving components into a cloud environment), and quickly get feedback on what works and what doesn't.</a:t>
            </a:r>
          </a:p>
          <a:p>
            <a:r>
              <a:rPr lang="en-US" dirty="0"/>
              <a:t>A good testing approach encompasses the application programming interface (API), user interface and system levels. As well, the more tests that are automated, and run early, the better. Some teams build in-house test automation tools. However, vendor solutions offer features that can streamline key test management tasks such as:</a:t>
            </a:r>
          </a:p>
          <a:p>
            <a:pPr lvl="1">
              <a:buFont typeface="Arial" panose="020B0604020202020204" pitchFamily="34" charset="0"/>
              <a:buChar char="•"/>
            </a:pPr>
            <a:r>
              <a:rPr lang="en-US" b="1" dirty="0"/>
              <a:t>Continuous testing</a:t>
            </a:r>
            <a:endParaRPr lang="en-US" dirty="0"/>
          </a:p>
          <a:p>
            <a:pPr lvl="1">
              <a:buFont typeface="Arial" panose="020B0604020202020204" pitchFamily="34" charset="0"/>
              <a:buChar char="•"/>
            </a:pPr>
            <a:r>
              <a:rPr lang="en-US" b="1" dirty="0"/>
              <a:t>Configuration management</a:t>
            </a:r>
          </a:p>
          <a:p>
            <a:pPr lvl="1">
              <a:buFont typeface="Arial" panose="020B0604020202020204" pitchFamily="34" charset="0"/>
              <a:buChar char="•"/>
            </a:pPr>
            <a:r>
              <a:rPr lang="en-US" b="1" dirty="0"/>
              <a:t>Service virtualization</a:t>
            </a:r>
            <a:endParaRPr lang="en-US" dirty="0"/>
          </a:p>
          <a:p>
            <a:pPr lvl="1">
              <a:buFont typeface="Arial" panose="020B0604020202020204" pitchFamily="34" charset="0"/>
              <a:buChar char="•"/>
            </a:pPr>
            <a:r>
              <a:rPr lang="en-US" b="1" dirty="0"/>
              <a:t>Defect or bug tracking</a:t>
            </a:r>
          </a:p>
          <a:p>
            <a:pPr lvl="1">
              <a:buFont typeface="Arial" panose="020B0604020202020204" pitchFamily="34" charset="0"/>
              <a:buChar char="•"/>
            </a:pPr>
            <a:r>
              <a:rPr lang="en-US" b="1" dirty="0"/>
              <a:t>Metrics and reporting</a:t>
            </a:r>
            <a:endParaRPr lang="en-US" dirty="0"/>
          </a:p>
          <a:p>
            <a:endParaRPr lang="en-US" dirty="0"/>
          </a:p>
        </p:txBody>
      </p:sp>
    </p:spTree>
    <p:extLst>
      <p:ext uri="{BB962C8B-B14F-4D97-AF65-F5344CB8AC3E}">
        <p14:creationId xmlns:p14="http://schemas.microsoft.com/office/powerpoint/2010/main" val="3477322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F376-5A27-60DF-CE70-5AA45E42FF60}"/>
              </a:ext>
            </a:extLst>
          </p:cNvPr>
          <p:cNvSpPr>
            <a:spLocks noGrp="1"/>
          </p:cNvSpPr>
          <p:nvPr>
            <p:ph type="title"/>
          </p:nvPr>
        </p:nvSpPr>
        <p:spPr/>
        <p:txBody>
          <a:bodyPr/>
          <a:lstStyle/>
          <a:p>
            <a:r>
              <a:rPr lang="en-US" b="1"/>
              <a:t>Metrics and reporting</a:t>
            </a:r>
            <a:endParaRPr lang="en-US"/>
          </a:p>
        </p:txBody>
      </p:sp>
      <p:sp>
        <p:nvSpPr>
          <p:cNvPr id="3" name="Text Placeholder 2">
            <a:extLst>
              <a:ext uri="{FF2B5EF4-FFF2-40B4-BE49-F238E27FC236}">
                <a16:creationId xmlns:a16="http://schemas.microsoft.com/office/drawing/2014/main" id="{5ADA35FC-0E3C-5D53-F444-F8C89545C9FF}"/>
              </a:ext>
            </a:extLst>
          </p:cNvPr>
          <p:cNvSpPr>
            <a:spLocks noGrp="1"/>
          </p:cNvSpPr>
          <p:nvPr>
            <p:ph type="body" sz="quarter" idx="10"/>
          </p:nvPr>
        </p:nvSpPr>
        <p:spPr/>
        <p:txBody>
          <a:bodyPr/>
          <a:lstStyle/>
          <a:p>
            <a:r>
              <a:rPr lang="en-US" dirty="0"/>
              <a:t>Performance data</a:t>
            </a:r>
          </a:p>
          <a:p>
            <a:pPr lvl="1"/>
            <a:r>
              <a:rPr lang="en-US" dirty="0"/>
              <a:t>Time measurement, memory consumption(stack, code size, heap etc.)</a:t>
            </a:r>
          </a:p>
          <a:p>
            <a:pPr lvl="1"/>
            <a:r>
              <a:rPr lang="en-US" dirty="0"/>
              <a:t>Make sure project performance is withing business/customer expectations</a:t>
            </a:r>
          </a:p>
          <a:p>
            <a:r>
              <a:rPr lang="en-US" dirty="0"/>
              <a:t>Code Coverage</a:t>
            </a:r>
          </a:p>
          <a:p>
            <a:pPr lvl="1"/>
            <a:r>
              <a:rPr lang="en-US" dirty="0"/>
              <a:t>Metric that shows how much code is being “touched” by testing</a:t>
            </a:r>
          </a:p>
          <a:p>
            <a:r>
              <a:rPr lang="en-US" dirty="0"/>
              <a:t>Static analysis</a:t>
            </a:r>
          </a:p>
          <a:p>
            <a:pPr lvl="1"/>
            <a:r>
              <a:rPr lang="en-US" dirty="0"/>
              <a:t>There are tools that can help us spot common issues </a:t>
            </a:r>
            <a:r>
              <a:rPr lang="en-US" dirty="0" err="1"/>
              <a:t>cppcheck</a:t>
            </a:r>
            <a:r>
              <a:rPr lang="en-US" dirty="0"/>
              <a:t>, MISRA etc.</a:t>
            </a:r>
          </a:p>
          <a:p>
            <a:pPr lvl="1"/>
            <a:endParaRPr lang="en-US" dirty="0"/>
          </a:p>
          <a:p>
            <a:pPr marL="169863" lvl="1" indent="0">
              <a:buNone/>
            </a:pPr>
            <a:r>
              <a:rPr lang="en-US" b="1" dirty="0"/>
              <a:t>Because we are in an embedded world some of the above might need to be created from scratch by the team in order to enable these measurements.</a:t>
            </a:r>
          </a:p>
        </p:txBody>
      </p:sp>
    </p:spTree>
    <p:extLst>
      <p:ext uri="{BB962C8B-B14F-4D97-AF65-F5344CB8AC3E}">
        <p14:creationId xmlns:p14="http://schemas.microsoft.com/office/powerpoint/2010/main" val="157659485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Test driven development</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endParaRPr lang="en-US"/>
          </a:p>
        </p:txBody>
      </p:sp>
      <p:pic>
        <p:nvPicPr>
          <p:cNvPr id="5" name="Picture 4">
            <a:extLst>
              <a:ext uri="{FF2B5EF4-FFF2-40B4-BE49-F238E27FC236}">
                <a16:creationId xmlns:a16="http://schemas.microsoft.com/office/drawing/2014/main" id="{7FA9015B-765F-CBB2-B9E3-717938E43DA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58450" y="868395"/>
            <a:ext cx="9845076" cy="5779697"/>
          </a:xfrm>
          <a:prstGeom prst="rect">
            <a:avLst/>
          </a:prstGeom>
        </p:spPr>
      </p:pic>
    </p:spTree>
    <p:extLst>
      <p:ext uri="{BB962C8B-B14F-4D97-AF65-F5344CB8AC3E}">
        <p14:creationId xmlns:p14="http://schemas.microsoft.com/office/powerpoint/2010/main" val="284708451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4291-8C0E-8E51-6848-7FD511E614A8}"/>
              </a:ext>
            </a:extLst>
          </p:cNvPr>
          <p:cNvSpPr>
            <a:spLocks noGrp="1"/>
          </p:cNvSpPr>
          <p:nvPr>
            <p:ph type="title"/>
          </p:nvPr>
        </p:nvSpPr>
        <p:spPr/>
        <p:txBody>
          <a:bodyPr/>
          <a:lstStyle/>
          <a:p>
            <a:r>
              <a:rPr lang="en-US"/>
              <a:t>Complexity of testing</a:t>
            </a:r>
          </a:p>
        </p:txBody>
      </p:sp>
      <p:sp>
        <p:nvSpPr>
          <p:cNvPr id="3" name="Text Placeholder 2">
            <a:extLst>
              <a:ext uri="{FF2B5EF4-FFF2-40B4-BE49-F238E27FC236}">
                <a16:creationId xmlns:a16="http://schemas.microsoft.com/office/drawing/2014/main" id="{98A292BD-C382-CFF9-C074-D7C8ECAF33B5}"/>
              </a:ext>
            </a:extLst>
          </p:cNvPr>
          <p:cNvSpPr>
            <a:spLocks noGrp="1"/>
          </p:cNvSpPr>
          <p:nvPr>
            <p:ph type="body" sz="quarter" idx="10"/>
          </p:nvPr>
        </p:nvSpPr>
        <p:spPr/>
        <p:txBody>
          <a:bodyPr>
            <a:normAutofit/>
          </a:bodyPr>
          <a:lstStyle/>
          <a:p>
            <a:pPr marL="0" indent="0">
              <a:buNone/>
            </a:pPr>
            <a:r>
              <a:rPr lang="en-US" dirty="0"/>
              <a:t>Embedded devices create more complexity in testing because of the device itself is rather limited in resources and has constraints that normal systems do not. Some examples would be:</a:t>
            </a:r>
          </a:p>
          <a:p>
            <a:r>
              <a:rPr lang="en-US" dirty="0"/>
              <a:t>Hardware dependency</a:t>
            </a:r>
          </a:p>
          <a:p>
            <a:r>
              <a:rPr lang="en-US" dirty="0"/>
              <a:t>Software vs hardware defects</a:t>
            </a:r>
          </a:p>
          <a:p>
            <a:r>
              <a:rPr lang="en-US" dirty="0"/>
              <a:t>Compliance testing</a:t>
            </a:r>
          </a:p>
          <a:p>
            <a:r>
              <a:rPr lang="en-US" dirty="0"/>
              <a:t>Reproducible defects</a:t>
            </a:r>
          </a:p>
          <a:p>
            <a:r>
              <a:rPr lang="en-US" dirty="0"/>
              <a:t>Not easy to automate</a:t>
            </a:r>
          </a:p>
          <a:p>
            <a:r>
              <a:rPr lang="en-US" dirty="0"/>
              <a:t>Software updates might be impossible</a:t>
            </a:r>
          </a:p>
        </p:txBody>
      </p:sp>
    </p:spTree>
    <p:extLst>
      <p:ext uri="{BB962C8B-B14F-4D97-AF65-F5344CB8AC3E}">
        <p14:creationId xmlns:p14="http://schemas.microsoft.com/office/powerpoint/2010/main" val="74103775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7" name="Picture 6">
            <a:extLst>
              <a:ext uri="{FF2B5EF4-FFF2-40B4-BE49-F238E27FC236}">
                <a16:creationId xmlns:a16="http://schemas.microsoft.com/office/drawing/2014/main" id="{A1A8C885-5E08-BD9A-B2CB-A126DF0D19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4396" y="1654349"/>
            <a:ext cx="7549573" cy="4667249"/>
          </a:xfrm>
          <a:prstGeom prst="rect">
            <a:avLst/>
          </a:prstGeom>
        </p:spPr>
      </p:pic>
    </p:spTree>
    <p:extLst>
      <p:ext uri="{BB962C8B-B14F-4D97-AF65-F5344CB8AC3E}">
        <p14:creationId xmlns:p14="http://schemas.microsoft.com/office/powerpoint/2010/main" val="12811415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8" name="Picture 7">
            <a:extLst>
              <a:ext uri="{FF2B5EF4-FFF2-40B4-BE49-F238E27FC236}">
                <a16:creationId xmlns:a16="http://schemas.microsoft.com/office/drawing/2014/main" id="{A4232719-7C8A-BC5B-DB8D-22CEDCEB110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58022" y="1515337"/>
            <a:ext cx="6475955" cy="5051868"/>
          </a:xfrm>
          <a:prstGeom prst="rect">
            <a:avLst/>
          </a:prstGeom>
        </p:spPr>
      </p:pic>
    </p:spTree>
    <p:extLst>
      <p:ext uri="{BB962C8B-B14F-4D97-AF65-F5344CB8AC3E}">
        <p14:creationId xmlns:p14="http://schemas.microsoft.com/office/powerpoint/2010/main" val="105866953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4" name="Picture 3">
            <a:extLst>
              <a:ext uri="{FF2B5EF4-FFF2-40B4-BE49-F238E27FC236}">
                <a16:creationId xmlns:a16="http://schemas.microsoft.com/office/drawing/2014/main" id="{47E9DA38-5E0D-5E18-A44C-12CA449F376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40701" y="1591926"/>
            <a:ext cx="8386176" cy="5017671"/>
          </a:xfrm>
          <a:prstGeom prst="rect">
            <a:avLst/>
          </a:prstGeom>
        </p:spPr>
      </p:pic>
    </p:spTree>
    <p:extLst>
      <p:ext uri="{BB962C8B-B14F-4D97-AF65-F5344CB8AC3E}">
        <p14:creationId xmlns:p14="http://schemas.microsoft.com/office/powerpoint/2010/main" val="6433860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A5CE-93C2-A112-EAEA-3970C86DD1C5}"/>
              </a:ext>
            </a:extLst>
          </p:cNvPr>
          <p:cNvSpPr>
            <a:spLocks noGrp="1"/>
          </p:cNvSpPr>
          <p:nvPr>
            <p:ph type="title"/>
          </p:nvPr>
        </p:nvSpPr>
        <p:spPr/>
        <p:txBody>
          <a:bodyPr/>
          <a:lstStyle/>
          <a:p>
            <a:r>
              <a:rPr lang="en-US"/>
              <a:t>Mock interview</a:t>
            </a:r>
          </a:p>
        </p:txBody>
      </p:sp>
      <p:sp>
        <p:nvSpPr>
          <p:cNvPr id="3" name="Text Placeholder 2">
            <a:extLst>
              <a:ext uri="{FF2B5EF4-FFF2-40B4-BE49-F238E27FC236}">
                <a16:creationId xmlns:a16="http://schemas.microsoft.com/office/drawing/2014/main" id="{5A9F8E57-BD83-0DFD-F95F-672A90ECE370}"/>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79647038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b="1" cap="all" dirty="0"/>
              <a:t>CRYPTOGRAPHY</a:t>
            </a:r>
            <a:endParaRPr lang="en-US" dirty="0"/>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78</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white house with blue circles&#10;&#10;Description automatically generated">
            <a:extLst>
              <a:ext uri="{FF2B5EF4-FFF2-40B4-BE49-F238E27FC236}">
                <a16:creationId xmlns:a16="http://schemas.microsoft.com/office/drawing/2014/main" id="{F20B0506-DAAB-A348-8EDD-6AA9DE2447C3}"/>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598350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00E4-9B9F-D220-0D92-AC3C642EEABD}"/>
              </a:ext>
            </a:extLst>
          </p:cNvPr>
          <p:cNvSpPr>
            <a:spLocks noGrp="1"/>
          </p:cNvSpPr>
          <p:nvPr>
            <p:ph type="title"/>
          </p:nvPr>
        </p:nvSpPr>
        <p:spPr/>
        <p:txBody>
          <a:bodyPr/>
          <a:lstStyle/>
          <a:p>
            <a:r>
              <a:rPr lang="en-US"/>
              <a:t>Cryptography</a:t>
            </a:r>
          </a:p>
        </p:txBody>
      </p:sp>
      <p:sp>
        <p:nvSpPr>
          <p:cNvPr id="3" name="Text Placeholder 2">
            <a:extLst>
              <a:ext uri="{FF2B5EF4-FFF2-40B4-BE49-F238E27FC236}">
                <a16:creationId xmlns:a16="http://schemas.microsoft.com/office/drawing/2014/main" id="{EFC41DFE-E4D4-24E7-A5E7-AB00CC6B10C2}"/>
              </a:ext>
            </a:extLst>
          </p:cNvPr>
          <p:cNvSpPr>
            <a:spLocks noGrp="1"/>
          </p:cNvSpPr>
          <p:nvPr>
            <p:ph type="body" sz="quarter" idx="10"/>
          </p:nvPr>
        </p:nvSpPr>
        <p:spPr/>
        <p:txBody>
          <a:bodyPr>
            <a:normAutofit/>
          </a:bodyPr>
          <a:lstStyle/>
          <a:p>
            <a:pPr marL="0" indent="0">
              <a:buNone/>
            </a:pPr>
            <a:endParaRPr lang="en-US" sz="2000" dirty="0"/>
          </a:p>
          <a:p>
            <a:pPr marL="0" indent="0">
              <a:buNone/>
            </a:pPr>
            <a:r>
              <a:rPr lang="en-US" sz="2000" dirty="0"/>
              <a:t>Cryptography is the science of using mathematics to encrypt and decrypt data.</a:t>
            </a:r>
          </a:p>
          <a:p>
            <a:pPr marL="0" indent="0">
              <a:buNone/>
            </a:pPr>
            <a:r>
              <a:rPr lang="en-US" sz="2000" dirty="0"/>
              <a:t>							Phil Zimmermann</a:t>
            </a:r>
          </a:p>
          <a:p>
            <a:pPr marL="0" indent="0">
              <a:buNone/>
            </a:pPr>
            <a:endParaRPr lang="en-US" sz="2000" dirty="0"/>
          </a:p>
          <a:p>
            <a:pPr marL="0" indent="0">
              <a:buNone/>
            </a:pPr>
            <a:endParaRPr lang="en-US" sz="2000" dirty="0"/>
          </a:p>
          <a:p>
            <a:pPr marL="0" indent="0">
              <a:buNone/>
            </a:pPr>
            <a:r>
              <a:rPr lang="en-US" sz="2000" dirty="0"/>
              <a:t>Cryptography is the art and science of keeping messages secure.</a:t>
            </a:r>
          </a:p>
          <a:p>
            <a:pPr marL="0" indent="0">
              <a:buNone/>
            </a:pPr>
            <a:r>
              <a:rPr lang="en-US" sz="2000" dirty="0"/>
              <a:t>							Bruce </a:t>
            </a:r>
            <a:r>
              <a:rPr lang="en-US" sz="2000" dirty="0" err="1"/>
              <a:t>Schneier</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The art and science of concealing the messages to introduce secrecy in information security is recognized as cryptography.</a:t>
            </a:r>
          </a:p>
        </p:txBody>
      </p:sp>
      <p:pic>
        <p:nvPicPr>
          <p:cNvPr id="5" name="Picture 4" descr="A person with glasses smiling&#10;&#10;Description automatically generated with low confidence">
            <a:extLst>
              <a:ext uri="{FF2B5EF4-FFF2-40B4-BE49-F238E27FC236}">
                <a16:creationId xmlns:a16="http://schemas.microsoft.com/office/drawing/2014/main" id="{18E85C85-EAE7-FA45-FB20-FC14493D4F5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41870" y="1153266"/>
            <a:ext cx="1240354" cy="1785358"/>
          </a:xfrm>
          <a:prstGeom prst="rect">
            <a:avLst/>
          </a:prstGeom>
        </p:spPr>
      </p:pic>
      <p:pic>
        <p:nvPicPr>
          <p:cNvPr id="7" name="Picture 6" descr="A person with a beard wearing a blue and white shirt&#10;&#10;Description automatically generated with low confidence">
            <a:extLst>
              <a:ext uri="{FF2B5EF4-FFF2-40B4-BE49-F238E27FC236}">
                <a16:creationId xmlns:a16="http://schemas.microsoft.com/office/drawing/2014/main" id="{C7789550-CB35-CFEF-CBA6-CFBD855C817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96615" y="3193578"/>
            <a:ext cx="1530865" cy="1530865"/>
          </a:xfrm>
          <a:prstGeom prst="rect">
            <a:avLst/>
          </a:prstGeom>
        </p:spPr>
      </p:pic>
    </p:spTree>
    <p:extLst>
      <p:ext uri="{BB962C8B-B14F-4D97-AF65-F5344CB8AC3E}">
        <p14:creationId xmlns:p14="http://schemas.microsoft.com/office/powerpoint/2010/main" val="25627232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A7E4-4562-425C-BACB-4B05244C4760}"/>
              </a:ext>
            </a:extLst>
          </p:cNvPr>
          <p:cNvSpPr>
            <a:spLocks noGrp="1"/>
          </p:cNvSpPr>
          <p:nvPr>
            <p:ph type="title"/>
          </p:nvPr>
        </p:nvSpPr>
        <p:spPr/>
        <p:txBody>
          <a:bodyPr/>
          <a:lstStyle/>
          <a:p>
            <a:r>
              <a:rPr lang="en-US"/>
              <a:t>Example processor classification</a:t>
            </a:r>
          </a:p>
        </p:txBody>
      </p:sp>
      <p:pic>
        <p:nvPicPr>
          <p:cNvPr id="5" name="Picture 4">
            <a:extLst>
              <a:ext uri="{FF2B5EF4-FFF2-40B4-BE49-F238E27FC236}">
                <a16:creationId xmlns:a16="http://schemas.microsoft.com/office/drawing/2014/main" id="{C62D77D6-B4B5-46A0-A546-62E268FEF6FE}"/>
              </a:ext>
            </a:extLst>
          </p:cNvPr>
          <p:cNvPicPr>
            <a:picLocks noChangeAspect="1"/>
          </p:cNvPicPr>
          <p:nvPr/>
        </p:nvPicPr>
        <p:blipFill>
          <a:blip r:embed="rId2"/>
          <a:stretch>
            <a:fillRect/>
          </a:stretch>
        </p:blipFill>
        <p:spPr>
          <a:xfrm>
            <a:off x="1330910" y="1110056"/>
            <a:ext cx="9553480" cy="5747944"/>
          </a:xfrm>
          <a:prstGeom prst="rect">
            <a:avLst/>
          </a:prstGeom>
        </p:spPr>
      </p:pic>
    </p:spTree>
    <p:extLst>
      <p:ext uri="{BB962C8B-B14F-4D97-AF65-F5344CB8AC3E}">
        <p14:creationId xmlns:p14="http://schemas.microsoft.com/office/powerpoint/2010/main" val="30411425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F35C-A5F7-B259-2370-495AA7387BC5}"/>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7F414D66-38F8-0327-A4D7-E0A9348F6F4B}"/>
              </a:ext>
            </a:extLst>
          </p:cNvPr>
          <p:cNvSpPr>
            <a:spLocks noGrp="1"/>
          </p:cNvSpPr>
          <p:nvPr>
            <p:ph type="body" sz="quarter" idx="10"/>
          </p:nvPr>
        </p:nvSpPr>
        <p:spPr>
          <a:xfrm>
            <a:off x="394774" y="1153267"/>
            <a:ext cx="11425752" cy="1355156"/>
          </a:xfrm>
        </p:spPr>
        <p:txBody>
          <a:bodyPr/>
          <a:lstStyle/>
          <a:p>
            <a:r>
              <a:rPr lang="en-US"/>
              <a:t>A message is </a:t>
            </a:r>
            <a:r>
              <a:rPr lang="en-US">
                <a:solidFill>
                  <a:srgbClr val="FF0000"/>
                </a:solidFill>
              </a:rPr>
              <a:t>plaintext</a:t>
            </a:r>
            <a:r>
              <a:rPr lang="en-US"/>
              <a:t> (sometimes called </a:t>
            </a:r>
            <a:r>
              <a:rPr lang="en-US">
                <a:solidFill>
                  <a:srgbClr val="FF0000"/>
                </a:solidFill>
              </a:rPr>
              <a:t>cleartext</a:t>
            </a:r>
            <a:r>
              <a:rPr lang="en-US"/>
              <a:t>). The process of disguising a message in such a way as to hide its substance is </a:t>
            </a:r>
            <a:r>
              <a:rPr lang="en-US">
                <a:solidFill>
                  <a:srgbClr val="FF0000"/>
                </a:solidFill>
              </a:rPr>
              <a:t>encryption</a:t>
            </a:r>
            <a:r>
              <a:rPr lang="en-US"/>
              <a:t>. An encrypted message is </a:t>
            </a:r>
            <a:r>
              <a:rPr lang="en-US">
                <a:solidFill>
                  <a:srgbClr val="FF0000"/>
                </a:solidFill>
              </a:rPr>
              <a:t>ciphertext</a:t>
            </a:r>
            <a:r>
              <a:rPr lang="en-US"/>
              <a:t>. The process of turning ciphertext back into plaintext is </a:t>
            </a:r>
            <a:r>
              <a:rPr lang="en-US">
                <a:solidFill>
                  <a:srgbClr val="FF0000"/>
                </a:solidFill>
              </a:rPr>
              <a:t>decryption</a:t>
            </a:r>
            <a:r>
              <a:rPr lang="en-US"/>
              <a:t>.</a:t>
            </a:r>
          </a:p>
          <a:p>
            <a:endParaRPr lang="en-US"/>
          </a:p>
          <a:p>
            <a:endParaRPr lang="en-US"/>
          </a:p>
        </p:txBody>
      </p:sp>
      <p:sp>
        <p:nvSpPr>
          <p:cNvPr id="5" name="TextBox 4">
            <a:extLst>
              <a:ext uri="{FF2B5EF4-FFF2-40B4-BE49-F238E27FC236}">
                <a16:creationId xmlns:a16="http://schemas.microsoft.com/office/drawing/2014/main" id="{22FB70A5-4F30-324C-714D-53983857C293}"/>
              </a:ext>
            </a:extLst>
          </p:cNvPr>
          <p:cNvSpPr txBox="1"/>
          <p:nvPr/>
        </p:nvSpPr>
        <p:spPr>
          <a:xfrm>
            <a:off x="668809" y="3472415"/>
            <a:ext cx="3174142" cy="1754326"/>
          </a:xfrm>
          <a:prstGeom prst="rect">
            <a:avLst/>
          </a:prstGeom>
          <a:noFill/>
        </p:spPr>
        <p:txBody>
          <a:bodyPr wrap="square">
            <a:spAutoFit/>
          </a:bodyPr>
          <a:lstStyle/>
          <a:p>
            <a:r>
              <a:rPr lang="en-US"/>
              <a:t>A </a:t>
            </a:r>
            <a:r>
              <a:rPr lang="en-US">
                <a:solidFill>
                  <a:srgbClr val="FF0000"/>
                </a:solidFill>
              </a:rPr>
              <a:t>cipher</a:t>
            </a:r>
            <a:r>
              <a:rPr lang="en-US"/>
              <a:t> (or </a:t>
            </a:r>
            <a:r>
              <a:rPr lang="en-US">
                <a:solidFill>
                  <a:srgbClr val="FF0000"/>
                </a:solidFill>
              </a:rPr>
              <a:t>cypher</a:t>
            </a:r>
            <a:r>
              <a:rPr lang="en-US"/>
              <a:t>) is an</a:t>
            </a:r>
          </a:p>
          <a:p>
            <a:r>
              <a:rPr lang="en-US"/>
              <a:t>algorithm for performing</a:t>
            </a:r>
          </a:p>
          <a:p>
            <a:r>
              <a:rPr lang="en-US"/>
              <a:t>encryption or decryption—a</a:t>
            </a:r>
          </a:p>
          <a:p>
            <a:r>
              <a:rPr lang="en-US"/>
              <a:t>series of well-defined steps</a:t>
            </a:r>
          </a:p>
          <a:p>
            <a:r>
              <a:rPr lang="en-US"/>
              <a:t>that can be followed as a</a:t>
            </a:r>
          </a:p>
          <a:p>
            <a:r>
              <a:rPr lang="en-US"/>
              <a:t>procedure.</a:t>
            </a:r>
          </a:p>
        </p:txBody>
      </p:sp>
      <p:pic>
        <p:nvPicPr>
          <p:cNvPr id="7" name="Picture 6">
            <a:extLst>
              <a:ext uri="{FF2B5EF4-FFF2-40B4-BE49-F238E27FC236}">
                <a16:creationId xmlns:a16="http://schemas.microsoft.com/office/drawing/2014/main" id="{9FDE2213-DEA7-4D5F-6AF2-22801CFCC6DD}"/>
              </a:ext>
            </a:extLst>
          </p:cNvPr>
          <p:cNvPicPr>
            <a:picLocks noChangeAspect="1"/>
          </p:cNvPicPr>
          <p:nvPr/>
        </p:nvPicPr>
        <p:blipFill>
          <a:blip r:embed="rId2"/>
          <a:stretch>
            <a:fillRect/>
          </a:stretch>
        </p:blipFill>
        <p:spPr>
          <a:xfrm>
            <a:off x="3768811" y="3315516"/>
            <a:ext cx="7754380" cy="2263888"/>
          </a:xfrm>
          <a:prstGeom prst="rect">
            <a:avLst/>
          </a:prstGeom>
        </p:spPr>
      </p:pic>
    </p:spTree>
    <p:extLst>
      <p:ext uri="{BB962C8B-B14F-4D97-AF65-F5344CB8AC3E}">
        <p14:creationId xmlns:p14="http://schemas.microsoft.com/office/powerpoint/2010/main" val="396690993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408C-FBB4-52C9-D114-057B786AA4FD}"/>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FD9B969E-7154-90FF-691A-0D4ECA0C2361}"/>
              </a:ext>
            </a:extLst>
          </p:cNvPr>
          <p:cNvSpPr>
            <a:spLocks noGrp="1"/>
          </p:cNvSpPr>
          <p:nvPr>
            <p:ph type="body" sz="quarter" idx="10"/>
          </p:nvPr>
        </p:nvSpPr>
        <p:spPr/>
        <p:txBody>
          <a:bodyPr/>
          <a:lstStyle/>
          <a:p>
            <a:pPr marL="0" indent="0">
              <a:buNone/>
            </a:pPr>
            <a:r>
              <a:rPr lang="en-US" dirty="0"/>
              <a:t>A </a:t>
            </a:r>
            <a:r>
              <a:rPr lang="en-US" dirty="0">
                <a:solidFill>
                  <a:srgbClr val="FF0000"/>
                </a:solidFill>
              </a:rPr>
              <a:t>cryptosystem</a:t>
            </a:r>
            <a:r>
              <a:rPr lang="en-US" dirty="0"/>
              <a:t> is an implementation of cryptographic techniques and their accompanying infrastructure to provide information security services. A cryptosystem is also referred to as a cipher system. The various components of a basic cryptosystem are as follows:</a:t>
            </a:r>
          </a:p>
          <a:p>
            <a:r>
              <a:rPr lang="en-US" dirty="0"/>
              <a:t>Plaintext</a:t>
            </a:r>
          </a:p>
          <a:p>
            <a:r>
              <a:rPr lang="en-US" dirty="0"/>
              <a:t>Encryption Algorithm</a:t>
            </a:r>
          </a:p>
          <a:p>
            <a:r>
              <a:rPr lang="en-US" dirty="0"/>
              <a:t>Ciphertext</a:t>
            </a:r>
          </a:p>
          <a:p>
            <a:r>
              <a:rPr lang="en-US" dirty="0"/>
              <a:t>Decryption Algorithm</a:t>
            </a:r>
          </a:p>
          <a:p>
            <a:r>
              <a:rPr lang="en-US" dirty="0"/>
              <a:t>Encryption Key</a:t>
            </a:r>
          </a:p>
          <a:p>
            <a:r>
              <a:rPr lang="en-US" dirty="0"/>
              <a:t>Decryption Key</a:t>
            </a:r>
          </a:p>
        </p:txBody>
      </p:sp>
    </p:spTree>
    <p:extLst>
      <p:ext uri="{BB962C8B-B14F-4D97-AF65-F5344CB8AC3E}">
        <p14:creationId xmlns:p14="http://schemas.microsoft.com/office/powerpoint/2010/main" val="368766438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1F8F-4308-D891-84B0-EE95207A625A}"/>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A54EF0B7-1C46-E8CA-A21A-508E666A6345}"/>
              </a:ext>
            </a:extLst>
          </p:cNvPr>
          <p:cNvSpPr>
            <a:spLocks noGrp="1"/>
          </p:cNvSpPr>
          <p:nvPr>
            <p:ph type="body" sz="quarter" idx="10"/>
          </p:nvPr>
        </p:nvSpPr>
        <p:spPr/>
        <p:txBody>
          <a:bodyPr/>
          <a:lstStyle/>
          <a:p>
            <a:pPr marL="0" indent="0">
              <a:buNone/>
            </a:pPr>
            <a:r>
              <a:rPr lang="en-US"/>
              <a:t>While </a:t>
            </a:r>
            <a:r>
              <a:rPr lang="en-US">
                <a:solidFill>
                  <a:srgbClr val="FF0000"/>
                </a:solidFill>
              </a:rPr>
              <a:t>cryptography</a:t>
            </a:r>
            <a:r>
              <a:rPr lang="en-US"/>
              <a:t> is the science of securing data, </a:t>
            </a:r>
            <a:r>
              <a:rPr lang="en-US">
                <a:solidFill>
                  <a:srgbClr val="FF0000"/>
                </a:solidFill>
              </a:rPr>
              <a:t>cryptanalysis</a:t>
            </a:r>
            <a:r>
              <a:rPr lang="en-US"/>
              <a:t> is the science of analyzing and breaking secure communication. Classical cryptanalysis involves an interesting combination of analytical reasoning, application of mathematical tools, pattern finding, patience, determination, and luck. </a:t>
            </a:r>
            <a:r>
              <a:rPr lang="en-US">
                <a:solidFill>
                  <a:srgbClr val="FF0000"/>
                </a:solidFill>
              </a:rPr>
              <a:t>Cryptanalysts</a:t>
            </a:r>
            <a:r>
              <a:rPr lang="en-US"/>
              <a:t> are also called attackers.</a:t>
            </a:r>
          </a:p>
          <a:p>
            <a:pPr marL="0" indent="0">
              <a:buNone/>
            </a:pPr>
            <a:endParaRPr lang="en-US"/>
          </a:p>
          <a:p>
            <a:pPr marL="0" indent="0">
              <a:buNone/>
            </a:pPr>
            <a:r>
              <a:rPr lang="en-US">
                <a:solidFill>
                  <a:srgbClr val="FF0000"/>
                </a:solidFill>
              </a:rPr>
              <a:t>Cryptology</a:t>
            </a:r>
            <a:r>
              <a:rPr lang="en-US"/>
              <a:t> embraces both cryptography and cryptanalysis.</a:t>
            </a:r>
          </a:p>
        </p:txBody>
      </p:sp>
      <p:pic>
        <p:nvPicPr>
          <p:cNvPr id="5" name="Picture 4" descr="A picture containing screenshot&#10;&#10;Description automatically generated">
            <a:extLst>
              <a:ext uri="{FF2B5EF4-FFF2-40B4-BE49-F238E27FC236}">
                <a16:creationId xmlns:a16="http://schemas.microsoft.com/office/drawing/2014/main" id="{778C59E4-3CC5-DA31-9E0B-955760D1753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60077" y="3605672"/>
            <a:ext cx="7871845" cy="2912068"/>
          </a:xfrm>
          <a:prstGeom prst="rect">
            <a:avLst/>
          </a:prstGeom>
        </p:spPr>
      </p:pic>
    </p:spTree>
    <p:extLst>
      <p:ext uri="{BB962C8B-B14F-4D97-AF65-F5344CB8AC3E}">
        <p14:creationId xmlns:p14="http://schemas.microsoft.com/office/powerpoint/2010/main" val="100228858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79A1-811F-A996-022C-CAB4FF106C0C}"/>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9D5A5CCE-EB09-F177-BC86-738F48288837}"/>
              </a:ext>
            </a:extLst>
          </p:cNvPr>
          <p:cNvSpPr>
            <a:spLocks noGrp="1"/>
          </p:cNvSpPr>
          <p:nvPr>
            <p:ph type="body" sz="quarter" idx="10"/>
          </p:nvPr>
        </p:nvSpPr>
        <p:spPr/>
        <p:txBody>
          <a:bodyPr/>
          <a:lstStyle/>
          <a:p>
            <a:pPr marL="0" indent="0">
              <a:buNone/>
            </a:pPr>
            <a:r>
              <a:rPr lang="en-US"/>
              <a:t>As civilizations evolved, human beings got organized in tribes, groups, and kingdoms.</a:t>
            </a:r>
          </a:p>
          <a:p>
            <a:pPr marL="0" indent="0">
              <a:buNone/>
            </a:pPr>
            <a:r>
              <a:rPr lang="en-US"/>
              <a:t>This led to the emergence of ideas such as power, battles, supremacy, and politics.</a:t>
            </a:r>
          </a:p>
          <a:p>
            <a:pPr marL="0" indent="0">
              <a:buNone/>
            </a:pPr>
            <a:r>
              <a:rPr lang="en-US"/>
              <a:t>These ideas further fueled the natural need of people to communicate secretly with selective recipient which in turn ensured the continuous evolution of cryptography as well.</a:t>
            </a:r>
          </a:p>
          <a:p>
            <a:pPr marL="0" indent="0">
              <a:buNone/>
            </a:pPr>
            <a:endParaRPr lang="en-US"/>
          </a:p>
          <a:p>
            <a:pPr marL="0" indent="0">
              <a:buNone/>
            </a:pPr>
            <a:endParaRPr lang="en-US"/>
          </a:p>
          <a:p>
            <a:pPr marL="0" indent="0">
              <a:buNone/>
            </a:pPr>
            <a:r>
              <a:rPr lang="en-US"/>
              <a:t>The roots of cryptography are found in Roman and Egyptian civilizations.</a:t>
            </a:r>
          </a:p>
        </p:txBody>
      </p:sp>
    </p:spTree>
    <p:extLst>
      <p:ext uri="{BB962C8B-B14F-4D97-AF65-F5344CB8AC3E}">
        <p14:creationId xmlns:p14="http://schemas.microsoft.com/office/powerpoint/2010/main" val="305356547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C762-55B3-6409-FB66-03168E874AC0}"/>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0E863A2F-D16E-31DC-8AF9-90B6F9D1DC14}"/>
              </a:ext>
            </a:extLst>
          </p:cNvPr>
          <p:cNvSpPr>
            <a:spLocks noGrp="1"/>
          </p:cNvSpPr>
          <p:nvPr>
            <p:ph type="body" sz="quarter" idx="10"/>
          </p:nvPr>
        </p:nvSpPr>
        <p:spPr/>
        <p:txBody>
          <a:bodyPr/>
          <a:lstStyle/>
          <a:p>
            <a:pPr marL="0" indent="0">
              <a:buNone/>
            </a:pPr>
            <a:r>
              <a:rPr lang="en-US" b="1"/>
              <a:t>Hieroglyph</a:t>
            </a:r>
          </a:p>
          <a:p>
            <a:pPr marL="0" indent="0">
              <a:buNone/>
            </a:pPr>
            <a:r>
              <a:rPr lang="en-US"/>
              <a:t>The first known evidence of cryptography can be traced to the use of ‘hieroglyph’. Some 4000 years ago, the</a:t>
            </a:r>
          </a:p>
          <a:p>
            <a:pPr marL="0" indent="0">
              <a:buNone/>
            </a:pPr>
            <a:r>
              <a:rPr lang="en-US"/>
              <a:t>Egyptians used to communicate by messages written in hieroglyph</a:t>
            </a:r>
          </a:p>
        </p:txBody>
      </p:sp>
      <p:pic>
        <p:nvPicPr>
          <p:cNvPr id="7" name="Picture 6" descr="A picture containing handwriting, rectangle, text&#10;&#10;Description automatically generated">
            <a:extLst>
              <a:ext uri="{FF2B5EF4-FFF2-40B4-BE49-F238E27FC236}">
                <a16:creationId xmlns:a16="http://schemas.microsoft.com/office/drawing/2014/main" id="{6161498A-B109-AB29-D7E2-F297849B5D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9236" y="2887126"/>
            <a:ext cx="10162315" cy="3556810"/>
          </a:xfrm>
          <a:prstGeom prst="rect">
            <a:avLst/>
          </a:prstGeom>
        </p:spPr>
      </p:pic>
    </p:spTree>
    <p:extLst>
      <p:ext uri="{BB962C8B-B14F-4D97-AF65-F5344CB8AC3E}">
        <p14:creationId xmlns:p14="http://schemas.microsoft.com/office/powerpoint/2010/main" val="322483969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C8797-241A-2045-5A86-3928D5944D6F}"/>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01E4A131-7437-0ADF-61BD-D4A8303FA1F7}"/>
              </a:ext>
            </a:extLst>
          </p:cNvPr>
          <p:cNvSpPr>
            <a:spLocks noGrp="1"/>
          </p:cNvSpPr>
          <p:nvPr>
            <p:ph type="body" sz="quarter" idx="10"/>
          </p:nvPr>
        </p:nvSpPr>
        <p:spPr>
          <a:xfrm>
            <a:off x="394774" y="1153266"/>
            <a:ext cx="7087242" cy="4667249"/>
          </a:xfrm>
        </p:spPr>
        <p:txBody>
          <a:bodyPr/>
          <a:lstStyle/>
          <a:p>
            <a:pPr marL="0" indent="0">
              <a:buNone/>
            </a:pPr>
            <a:r>
              <a:rPr lang="en-US" b="1" dirty="0"/>
              <a:t>Caesar Shift Cipher</a:t>
            </a:r>
          </a:p>
          <a:p>
            <a:pPr marL="0" indent="0">
              <a:buNone/>
            </a:pPr>
            <a:r>
              <a:rPr lang="en-US" dirty="0"/>
              <a:t>Caesar Shift Cipher, relies on shifting the letters of a message by an agreed number (three was a common choice), the recipient of this message would then shift the letters back by the same number and obtain the original message.</a:t>
            </a:r>
          </a:p>
          <a:p>
            <a:pPr marL="0" indent="0">
              <a:buNone/>
            </a:pPr>
            <a:endParaRPr lang="en-US" dirty="0"/>
          </a:p>
          <a:p>
            <a:pPr marL="0" indent="0">
              <a:buNone/>
            </a:pPr>
            <a:r>
              <a:rPr lang="en-US" dirty="0"/>
              <a:t>The Caesar cipher is named after Julius Caesar , who used it with a shift of three to protect messages of military significance.</a:t>
            </a:r>
          </a:p>
        </p:txBody>
      </p:sp>
      <p:pic>
        <p:nvPicPr>
          <p:cNvPr id="5" name="Picture 4" descr="A cartoon of a person pointing&#10;&#10;Description automatically generated with medium confidence">
            <a:extLst>
              <a:ext uri="{FF2B5EF4-FFF2-40B4-BE49-F238E27FC236}">
                <a16:creationId xmlns:a16="http://schemas.microsoft.com/office/drawing/2014/main" id="{C993A630-B522-CA06-01D2-396AB9F123C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10616" y="1433384"/>
            <a:ext cx="4086610" cy="3064958"/>
          </a:xfrm>
          <a:prstGeom prst="rect">
            <a:avLst/>
          </a:prstGeom>
        </p:spPr>
      </p:pic>
    </p:spTree>
    <p:extLst>
      <p:ext uri="{BB962C8B-B14F-4D97-AF65-F5344CB8AC3E}">
        <p14:creationId xmlns:p14="http://schemas.microsoft.com/office/powerpoint/2010/main" val="223445879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71F2-1ADE-4E88-66A3-7B52A731B7AE}"/>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29D42212-E1EB-008F-6EED-8AF9951574BD}"/>
              </a:ext>
            </a:extLst>
          </p:cNvPr>
          <p:cNvSpPr>
            <a:spLocks noGrp="1"/>
          </p:cNvSpPr>
          <p:nvPr>
            <p:ph type="body" sz="quarter" idx="10"/>
          </p:nvPr>
        </p:nvSpPr>
        <p:spPr/>
        <p:txBody>
          <a:bodyPr/>
          <a:lstStyle/>
          <a:p>
            <a:endParaRPr lang="en-US"/>
          </a:p>
          <a:p>
            <a:endParaRPr lang="en-US"/>
          </a:p>
          <a:p>
            <a:endParaRPr lang="en-US"/>
          </a:p>
          <a:p>
            <a:endParaRPr lang="en-US"/>
          </a:p>
          <a:p>
            <a:endParaRPr lang="en-US"/>
          </a:p>
          <a:p>
            <a:endParaRPr lang="en-US"/>
          </a:p>
          <a:p>
            <a:endParaRPr lang="en-US"/>
          </a:p>
          <a:p>
            <a:endParaRPr lang="en-US"/>
          </a:p>
          <a:p>
            <a:pPr marL="0" indent="0">
              <a:buNone/>
            </a:pPr>
            <a:r>
              <a:rPr lang="en-US"/>
              <a:t>PLAINTEXT : internet society </a:t>
            </a:r>
            <a:r>
              <a:rPr lang="en-US" err="1"/>
              <a:t>ghana</a:t>
            </a:r>
            <a:r>
              <a:rPr lang="en-US"/>
              <a:t> chapter</a:t>
            </a:r>
          </a:p>
          <a:p>
            <a:pPr marL="0" indent="0">
              <a:buNone/>
            </a:pPr>
            <a:r>
              <a:rPr lang="en-US"/>
              <a:t>CYPHERTEXT : </a:t>
            </a:r>
            <a:r>
              <a:rPr lang="en-US" err="1"/>
              <a:t>lqwhuqhw</a:t>
            </a:r>
            <a:r>
              <a:rPr lang="en-US"/>
              <a:t> </a:t>
            </a:r>
            <a:r>
              <a:rPr lang="en-US" err="1"/>
              <a:t>vrflhwb</a:t>
            </a:r>
            <a:r>
              <a:rPr lang="en-US"/>
              <a:t> </a:t>
            </a:r>
            <a:r>
              <a:rPr lang="en-US" err="1"/>
              <a:t>jkdqd</a:t>
            </a:r>
            <a:r>
              <a:rPr lang="en-US"/>
              <a:t> </a:t>
            </a:r>
            <a:r>
              <a:rPr lang="en-US" err="1"/>
              <a:t>fkdswhu</a:t>
            </a:r>
            <a:endParaRPr lang="en-US"/>
          </a:p>
        </p:txBody>
      </p:sp>
      <p:pic>
        <p:nvPicPr>
          <p:cNvPr id="9" name="Picture 8">
            <a:extLst>
              <a:ext uri="{FF2B5EF4-FFF2-40B4-BE49-F238E27FC236}">
                <a16:creationId xmlns:a16="http://schemas.microsoft.com/office/drawing/2014/main" id="{4804589C-5E5C-3A6A-1272-64F00E2D75D3}"/>
              </a:ext>
            </a:extLst>
          </p:cNvPr>
          <p:cNvPicPr>
            <a:picLocks noChangeAspect="1"/>
          </p:cNvPicPr>
          <p:nvPr/>
        </p:nvPicPr>
        <p:blipFill>
          <a:blip r:embed="rId2"/>
          <a:stretch>
            <a:fillRect/>
          </a:stretch>
        </p:blipFill>
        <p:spPr>
          <a:xfrm>
            <a:off x="394774" y="1257134"/>
            <a:ext cx="11528854" cy="2622028"/>
          </a:xfrm>
          <a:prstGeom prst="rect">
            <a:avLst/>
          </a:prstGeom>
        </p:spPr>
      </p:pic>
    </p:spTree>
    <p:extLst>
      <p:ext uri="{BB962C8B-B14F-4D97-AF65-F5344CB8AC3E}">
        <p14:creationId xmlns:p14="http://schemas.microsoft.com/office/powerpoint/2010/main" val="244139373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A82D-6EAC-3F43-2206-445E11FF0EA1}"/>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57D936F9-94B0-0069-0618-8D33102D82A0}"/>
              </a:ext>
            </a:extLst>
          </p:cNvPr>
          <p:cNvSpPr>
            <a:spLocks noGrp="1"/>
          </p:cNvSpPr>
          <p:nvPr>
            <p:ph type="body" sz="quarter" idx="10"/>
          </p:nvPr>
        </p:nvSpPr>
        <p:spPr/>
        <p:txBody>
          <a:bodyPr/>
          <a:lstStyle/>
          <a:p>
            <a:pPr marL="0" indent="0">
              <a:buNone/>
            </a:pPr>
            <a:r>
              <a:rPr lang="en-US" b="1"/>
              <a:t>Goal</a:t>
            </a:r>
            <a:r>
              <a:rPr lang="en-US"/>
              <a:t>: The primary goal of cryptography is to secure important data on the hard disk or as it passes through a medium that may not be secure itself. Usually, that medium is a computer network.</a:t>
            </a:r>
          </a:p>
          <a:p>
            <a:pPr marL="0" indent="0">
              <a:buNone/>
            </a:pPr>
            <a:r>
              <a:rPr lang="en-US" b="1"/>
              <a:t>Services</a:t>
            </a:r>
            <a:r>
              <a:rPr lang="en-US"/>
              <a:t>: Cryptography can provide the following services:</a:t>
            </a:r>
          </a:p>
          <a:p>
            <a:pPr marL="0" indent="0">
              <a:buNone/>
            </a:pPr>
            <a:r>
              <a:rPr lang="en-US"/>
              <a:t>•</a:t>
            </a:r>
            <a:r>
              <a:rPr lang="en-US" b="1"/>
              <a:t>Confidentiality</a:t>
            </a:r>
            <a:r>
              <a:rPr lang="en-US"/>
              <a:t> (secrecy)</a:t>
            </a:r>
          </a:p>
          <a:p>
            <a:pPr marL="0" indent="0">
              <a:buNone/>
            </a:pPr>
            <a:r>
              <a:rPr lang="en-US"/>
              <a:t>•</a:t>
            </a:r>
            <a:r>
              <a:rPr lang="en-US" b="1"/>
              <a:t>Integrity</a:t>
            </a:r>
            <a:r>
              <a:rPr lang="en-US"/>
              <a:t> (anti-tampering)</a:t>
            </a:r>
          </a:p>
          <a:p>
            <a:pPr marL="0" indent="0">
              <a:buNone/>
            </a:pPr>
            <a:r>
              <a:rPr lang="en-US"/>
              <a:t>•</a:t>
            </a:r>
            <a:r>
              <a:rPr lang="en-US" b="1"/>
              <a:t>Authentication</a:t>
            </a:r>
          </a:p>
          <a:p>
            <a:pPr marL="0" indent="0">
              <a:buNone/>
            </a:pPr>
            <a:r>
              <a:rPr lang="en-US"/>
              <a:t>•</a:t>
            </a:r>
            <a:r>
              <a:rPr lang="en-US" b="1"/>
              <a:t>Non-repudiation</a:t>
            </a:r>
            <a:r>
              <a:rPr lang="en-US"/>
              <a:t>.</a:t>
            </a:r>
          </a:p>
        </p:txBody>
      </p:sp>
    </p:spTree>
    <p:extLst>
      <p:ext uri="{BB962C8B-B14F-4D97-AF65-F5344CB8AC3E}">
        <p14:creationId xmlns:p14="http://schemas.microsoft.com/office/powerpoint/2010/main" val="351396228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E9C9-ADEF-E3CD-8FA2-89C0925B141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4640CE-1190-3885-2138-C27C5BC0FBB5}"/>
              </a:ext>
            </a:extLst>
          </p:cNvPr>
          <p:cNvSpPr>
            <a:spLocks noGrp="1"/>
          </p:cNvSpPr>
          <p:nvPr>
            <p:ph type="body" sz="quarter" idx="10"/>
          </p:nvPr>
        </p:nvSpPr>
        <p:spPr>
          <a:xfrm>
            <a:off x="394774" y="1153266"/>
            <a:ext cx="8347631" cy="4667249"/>
          </a:xfrm>
        </p:spPr>
        <p:txBody>
          <a:bodyPr/>
          <a:lstStyle/>
          <a:p>
            <a:pPr marL="0" indent="0">
              <a:buNone/>
            </a:pPr>
            <a:r>
              <a:rPr lang="en-US"/>
              <a:t>Confidentiality (secrecy)</a:t>
            </a:r>
          </a:p>
          <a:p>
            <a:pPr marL="0" indent="0">
              <a:buNone/>
            </a:pPr>
            <a:r>
              <a:rPr lang="en-US"/>
              <a:t>• Ensuring that no one can read the message except the intended receiver</a:t>
            </a:r>
          </a:p>
          <a:p>
            <a:pPr marL="0" indent="0">
              <a:buNone/>
            </a:pPr>
            <a:r>
              <a:rPr lang="en-US"/>
              <a:t>• Data is kept secret from those without the proper credentials, even if that data travels through an insecure medium</a:t>
            </a:r>
          </a:p>
          <a:p>
            <a:pPr marL="0" indent="0">
              <a:buNone/>
            </a:pPr>
            <a:r>
              <a:rPr lang="en-US"/>
              <a:t>Integrity (anti-tampering)</a:t>
            </a:r>
          </a:p>
          <a:p>
            <a:pPr marL="0" indent="0">
              <a:buNone/>
            </a:pPr>
            <a:r>
              <a:rPr lang="en-US"/>
              <a:t>• Assuring the receiver that the received message has not been altered in</a:t>
            </a:r>
          </a:p>
          <a:p>
            <a:pPr marL="0" indent="0">
              <a:buNone/>
            </a:pPr>
            <a:r>
              <a:rPr lang="en-US"/>
              <a:t>any way from the original.</a:t>
            </a:r>
          </a:p>
        </p:txBody>
      </p:sp>
      <p:pic>
        <p:nvPicPr>
          <p:cNvPr id="5" name="Picture 4">
            <a:extLst>
              <a:ext uri="{FF2B5EF4-FFF2-40B4-BE49-F238E27FC236}">
                <a16:creationId xmlns:a16="http://schemas.microsoft.com/office/drawing/2014/main" id="{AF339E15-0FE7-FF18-0E86-DCA2554AA5EC}"/>
              </a:ext>
            </a:extLst>
          </p:cNvPr>
          <p:cNvPicPr>
            <a:picLocks noChangeAspect="1"/>
          </p:cNvPicPr>
          <p:nvPr/>
        </p:nvPicPr>
        <p:blipFill>
          <a:blip r:embed="rId2"/>
          <a:stretch>
            <a:fillRect/>
          </a:stretch>
        </p:blipFill>
        <p:spPr>
          <a:xfrm>
            <a:off x="8947381" y="527321"/>
            <a:ext cx="3018438" cy="5803358"/>
          </a:xfrm>
          <a:prstGeom prst="rect">
            <a:avLst/>
          </a:prstGeom>
        </p:spPr>
      </p:pic>
    </p:spTree>
    <p:extLst>
      <p:ext uri="{BB962C8B-B14F-4D97-AF65-F5344CB8AC3E}">
        <p14:creationId xmlns:p14="http://schemas.microsoft.com/office/powerpoint/2010/main" val="22184187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1615-372C-FAD7-4E25-7E2D07CBC6A3}"/>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6CF9F446-D36C-BD9D-F169-A66B4698498C}"/>
              </a:ext>
            </a:extLst>
          </p:cNvPr>
          <p:cNvSpPr>
            <a:spLocks noGrp="1"/>
          </p:cNvSpPr>
          <p:nvPr>
            <p:ph type="body" sz="quarter" idx="10"/>
          </p:nvPr>
        </p:nvSpPr>
        <p:spPr>
          <a:xfrm>
            <a:off x="394774" y="1153266"/>
            <a:ext cx="7519729" cy="4667249"/>
          </a:xfrm>
        </p:spPr>
        <p:txBody>
          <a:bodyPr/>
          <a:lstStyle/>
          <a:p>
            <a:pPr marL="0" indent="0">
              <a:buNone/>
            </a:pPr>
            <a:r>
              <a:rPr lang="en-US" b="1"/>
              <a:t>Authentication</a:t>
            </a:r>
          </a:p>
          <a:p>
            <a:r>
              <a:rPr lang="en-US"/>
              <a:t>Cryptography can help establish identity for authentication purposes</a:t>
            </a:r>
          </a:p>
          <a:p>
            <a:r>
              <a:rPr lang="en-US"/>
              <a:t>The process of proving one's identity. (The primary forms of host-to-host authentication on the Internet today are name-based or address-based, both of which are notoriously weak.)</a:t>
            </a:r>
          </a:p>
          <a:p>
            <a:endParaRPr lang="en-US"/>
          </a:p>
          <a:p>
            <a:pPr marL="0" indent="0">
              <a:buNone/>
            </a:pPr>
            <a:r>
              <a:rPr lang="en-US" b="1"/>
              <a:t>Non-repudiation</a:t>
            </a:r>
          </a:p>
          <a:p>
            <a:r>
              <a:rPr lang="en-US"/>
              <a:t>A mechanism to prove that the sender really sent this message</a:t>
            </a:r>
          </a:p>
        </p:txBody>
      </p:sp>
      <p:pic>
        <p:nvPicPr>
          <p:cNvPr id="5" name="Picture 4">
            <a:extLst>
              <a:ext uri="{FF2B5EF4-FFF2-40B4-BE49-F238E27FC236}">
                <a16:creationId xmlns:a16="http://schemas.microsoft.com/office/drawing/2014/main" id="{A1B592CD-D4BC-A31D-CBAB-D00B38BD2D92}"/>
              </a:ext>
            </a:extLst>
          </p:cNvPr>
          <p:cNvPicPr>
            <a:picLocks noChangeAspect="1"/>
          </p:cNvPicPr>
          <p:nvPr/>
        </p:nvPicPr>
        <p:blipFill>
          <a:blip r:embed="rId2"/>
          <a:stretch>
            <a:fillRect/>
          </a:stretch>
        </p:blipFill>
        <p:spPr>
          <a:xfrm>
            <a:off x="7808847" y="2001433"/>
            <a:ext cx="3419952" cy="3324689"/>
          </a:xfrm>
          <a:prstGeom prst="rect">
            <a:avLst/>
          </a:prstGeom>
        </p:spPr>
      </p:pic>
    </p:spTree>
    <p:extLst>
      <p:ext uri="{BB962C8B-B14F-4D97-AF65-F5344CB8AC3E}">
        <p14:creationId xmlns:p14="http://schemas.microsoft.com/office/powerpoint/2010/main" val="5051924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normAutofit fontScale="90000"/>
          </a:bodyPr>
          <a:lstStyle/>
          <a:p>
            <a:r>
              <a:rPr lang="en-US" dirty="0"/>
              <a:t>System architectures</a:t>
            </a:r>
            <a:br>
              <a:rPr lang="en-US" dirty="0"/>
            </a:br>
            <a:endParaRPr lang="en-US" dirty="0"/>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Processor</a:t>
            </a:r>
          </a:p>
          <a:p>
            <a:r>
              <a:rPr lang="en-US"/>
              <a:t>Memories</a:t>
            </a:r>
          </a:p>
          <a:p>
            <a:r>
              <a:rPr lang="en-US"/>
              <a:t>Peripherals</a:t>
            </a:r>
          </a:p>
          <a:p>
            <a:r>
              <a:rPr lang="en-US"/>
              <a:t>Buses/Interconnects</a:t>
            </a:r>
          </a:p>
          <a:p>
            <a:endParaRPr lang="en-US"/>
          </a:p>
        </p:txBody>
      </p:sp>
      <p:pic>
        <p:nvPicPr>
          <p:cNvPr id="2050" name="Picture 2">
            <a:extLst>
              <a:ext uri="{FF2B5EF4-FFF2-40B4-BE49-F238E27FC236}">
                <a16:creationId xmlns:a16="http://schemas.microsoft.com/office/drawing/2014/main" id="{2A73436D-0B18-463A-B1DE-AD76D772BB8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61632" y="0"/>
            <a:ext cx="7137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3100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09F9-01DC-77EF-254B-231581FED6CB}"/>
              </a:ext>
            </a:extLst>
          </p:cNvPr>
          <p:cNvSpPr>
            <a:spLocks noGrp="1"/>
          </p:cNvSpPr>
          <p:nvPr>
            <p:ph type="title"/>
          </p:nvPr>
        </p:nvSpPr>
        <p:spPr/>
        <p:txBody>
          <a:bodyPr/>
          <a:lstStyle/>
          <a:p>
            <a:r>
              <a:rPr lang="en-US"/>
              <a:t>Types of Cryptography(Simplified)</a:t>
            </a:r>
          </a:p>
        </p:txBody>
      </p:sp>
      <p:sp>
        <p:nvSpPr>
          <p:cNvPr id="3" name="Text Placeholder 2">
            <a:extLst>
              <a:ext uri="{FF2B5EF4-FFF2-40B4-BE49-F238E27FC236}">
                <a16:creationId xmlns:a16="http://schemas.microsoft.com/office/drawing/2014/main" id="{EC30FD79-D889-8A36-5393-86E060A1E911}"/>
              </a:ext>
            </a:extLst>
          </p:cNvPr>
          <p:cNvSpPr>
            <a:spLocks noGrp="1"/>
          </p:cNvSpPr>
          <p:nvPr>
            <p:ph type="body" sz="quarter" idx="10"/>
          </p:nvPr>
        </p:nvSpPr>
        <p:spPr/>
        <p:txBody>
          <a:bodyPr/>
          <a:lstStyle/>
          <a:p>
            <a:endParaRPr lang="en-US"/>
          </a:p>
          <a:p>
            <a:pPr marL="0" indent="0">
              <a:buNone/>
            </a:pPr>
            <a:r>
              <a:rPr lang="en-US" b="1"/>
              <a:t>Types of Cryptography</a:t>
            </a:r>
          </a:p>
          <a:p>
            <a:r>
              <a:rPr lang="en-US" b="1"/>
              <a:t>Symmetric Key Cryptography</a:t>
            </a:r>
          </a:p>
          <a:p>
            <a:r>
              <a:rPr lang="en-US" b="1"/>
              <a:t>Asymmetric Key Cryptography</a:t>
            </a:r>
          </a:p>
          <a:p>
            <a:r>
              <a:rPr lang="en-US" b="1"/>
              <a:t>Hash Functions</a:t>
            </a:r>
          </a:p>
          <a:p>
            <a:endParaRPr lang="en-US"/>
          </a:p>
        </p:txBody>
      </p:sp>
      <p:pic>
        <p:nvPicPr>
          <p:cNvPr id="5" name="Picture 4">
            <a:extLst>
              <a:ext uri="{FF2B5EF4-FFF2-40B4-BE49-F238E27FC236}">
                <a16:creationId xmlns:a16="http://schemas.microsoft.com/office/drawing/2014/main" id="{DD7893AA-01AF-6877-8C72-24DC99489DAB}"/>
              </a:ext>
            </a:extLst>
          </p:cNvPr>
          <p:cNvPicPr>
            <a:picLocks noChangeAspect="1"/>
          </p:cNvPicPr>
          <p:nvPr/>
        </p:nvPicPr>
        <p:blipFill>
          <a:blip r:embed="rId2"/>
          <a:stretch>
            <a:fillRect/>
          </a:stretch>
        </p:blipFill>
        <p:spPr>
          <a:xfrm>
            <a:off x="5538390" y="2124299"/>
            <a:ext cx="5687219" cy="3696216"/>
          </a:xfrm>
          <a:prstGeom prst="rect">
            <a:avLst/>
          </a:prstGeom>
        </p:spPr>
      </p:pic>
    </p:spTree>
    <p:extLst>
      <p:ext uri="{BB962C8B-B14F-4D97-AF65-F5344CB8AC3E}">
        <p14:creationId xmlns:p14="http://schemas.microsoft.com/office/powerpoint/2010/main" val="39942993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6A0-0A63-E947-C6A8-DD1E15219034}"/>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872C276B-6935-8937-C7B7-69DFC18D6FFE}"/>
              </a:ext>
            </a:extLst>
          </p:cNvPr>
          <p:cNvSpPr>
            <a:spLocks noGrp="1"/>
          </p:cNvSpPr>
          <p:nvPr>
            <p:ph type="body" sz="quarter" idx="10"/>
          </p:nvPr>
        </p:nvSpPr>
        <p:spPr>
          <a:xfrm>
            <a:off x="394774" y="1153266"/>
            <a:ext cx="11331788" cy="4667249"/>
          </a:xfrm>
        </p:spPr>
        <p:txBody>
          <a:bodyPr/>
          <a:lstStyle/>
          <a:p>
            <a:r>
              <a:rPr lang="en-US"/>
              <a:t>Also known as Secret Key Cryptography or Conventional Cryptography, Symmetric Key</a:t>
            </a:r>
          </a:p>
          <a:p>
            <a:r>
              <a:rPr lang="en-US"/>
              <a:t>Cryptography is an encryption system in which the sender and receiver of a message share a single, common key that is used to encrypt and decrypt the message.</a:t>
            </a:r>
          </a:p>
          <a:p>
            <a:r>
              <a:rPr lang="en-US"/>
              <a:t>The Algorithm use is also known as a secret key algorithm or sometimes called a symmetric algorithm</a:t>
            </a:r>
          </a:p>
          <a:p>
            <a:r>
              <a:rPr lang="en-US"/>
              <a:t>A key is a piece of information (a parameter) that determines the functional output of a cryptographic algorithm or cipher.</a:t>
            </a:r>
          </a:p>
        </p:txBody>
      </p:sp>
    </p:spTree>
    <p:extLst>
      <p:ext uri="{BB962C8B-B14F-4D97-AF65-F5344CB8AC3E}">
        <p14:creationId xmlns:p14="http://schemas.microsoft.com/office/powerpoint/2010/main" val="223574417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F345-156C-2BF3-B079-D2CF57926E23}"/>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96252C93-16A2-82E4-A90A-25A53881A34B}"/>
              </a:ext>
            </a:extLst>
          </p:cNvPr>
          <p:cNvSpPr>
            <a:spLocks noGrp="1"/>
          </p:cNvSpPr>
          <p:nvPr>
            <p:ph type="body" sz="quarter" idx="10"/>
          </p:nvPr>
        </p:nvSpPr>
        <p:spPr/>
        <p:txBody>
          <a:bodyPr/>
          <a:lstStyle/>
          <a:p>
            <a:r>
              <a:rPr lang="en-US"/>
              <a:t>The key for encrypting and decrypting the file had to be known to all the recipients. Else, the message could not be decrypted by conventional means</a:t>
            </a:r>
          </a:p>
        </p:txBody>
      </p:sp>
      <p:pic>
        <p:nvPicPr>
          <p:cNvPr id="5" name="Picture 4">
            <a:extLst>
              <a:ext uri="{FF2B5EF4-FFF2-40B4-BE49-F238E27FC236}">
                <a16:creationId xmlns:a16="http://schemas.microsoft.com/office/drawing/2014/main" id="{FCDD78CE-FCE5-48A8-C0B0-ACA42A3FDF53}"/>
              </a:ext>
            </a:extLst>
          </p:cNvPr>
          <p:cNvPicPr>
            <a:picLocks noChangeAspect="1"/>
          </p:cNvPicPr>
          <p:nvPr/>
        </p:nvPicPr>
        <p:blipFill>
          <a:blip r:embed="rId2"/>
          <a:stretch>
            <a:fillRect/>
          </a:stretch>
        </p:blipFill>
        <p:spPr>
          <a:xfrm>
            <a:off x="1272746" y="3058369"/>
            <a:ext cx="9821562" cy="2646365"/>
          </a:xfrm>
          <a:prstGeom prst="rect">
            <a:avLst/>
          </a:prstGeom>
        </p:spPr>
      </p:pic>
    </p:spTree>
    <p:extLst>
      <p:ext uri="{BB962C8B-B14F-4D97-AF65-F5344CB8AC3E}">
        <p14:creationId xmlns:p14="http://schemas.microsoft.com/office/powerpoint/2010/main" val="110813500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2988-9748-0A30-9CBF-34B812EBF97D}"/>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041B84F6-9680-A0A6-A473-389EF7A47AF7}"/>
              </a:ext>
            </a:extLst>
          </p:cNvPr>
          <p:cNvSpPr>
            <a:spLocks noGrp="1"/>
          </p:cNvSpPr>
          <p:nvPr>
            <p:ph type="body" sz="quarter" idx="10"/>
          </p:nvPr>
        </p:nvSpPr>
        <p:spPr/>
        <p:txBody>
          <a:bodyPr>
            <a:normAutofit/>
          </a:bodyPr>
          <a:lstStyle/>
          <a:p>
            <a:pPr marL="0" indent="0">
              <a:buNone/>
            </a:pPr>
            <a:r>
              <a:rPr lang="en-US" b="1"/>
              <a:t>Data Encryption Standard (DES)</a:t>
            </a:r>
          </a:p>
          <a:p>
            <a:r>
              <a:rPr lang="en-US"/>
              <a:t>The Data Encryption Standard was published in 1977 by the US National Bureau of Standards.</a:t>
            </a:r>
          </a:p>
          <a:p>
            <a:r>
              <a:rPr lang="en-US"/>
              <a:t>DES uses a 56-bit key and maps a 64-bit input block of plaintext onto a 64-bit output block of ciphertext. 56 bits is a rather small key for today's computing power.</a:t>
            </a:r>
          </a:p>
          <a:p>
            <a:pPr marL="0" indent="0">
              <a:buNone/>
            </a:pPr>
            <a:r>
              <a:rPr lang="en-US" b="1"/>
              <a:t>Triple DES</a:t>
            </a:r>
          </a:p>
          <a:p>
            <a:r>
              <a:rPr lang="en-US"/>
              <a:t>Triple DES was the answer to many of the shortcomings of DES. Since it is based on the DES algorithm, it is very easy to modify existing software to use Triple DES. It also has the advantage of proven reliability and a longer key length that eliminates many of the shortcut attacks that can be used to reduce the amount of time it takes to break DES.</a:t>
            </a:r>
          </a:p>
        </p:txBody>
      </p:sp>
    </p:spTree>
    <p:extLst>
      <p:ext uri="{BB962C8B-B14F-4D97-AF65-F5344CB8AC3E}">
        <p14:creationId xmlns:p14="http://schemas.microsoft.com/office/powerpoint/2010/main" val="8172669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3629-1201-3934-5A53-2F2A173FEC75}"/>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0BCB2E22-9B31-CF00-558F-267E091A3147}"/>
              </a:ext>
            </a:extLst>
          </p:cNvPr>
          <p:cNvSpPr>
            <a:spLocks noGrp="1"/>
          </p:cNvSpPr>
          <p:nvPr>
            <p:ph type="body" sz="quarter" idx="10"/>
          </p:nvPr>
        </p:nvSpPr>
        <p:spPr/>
        <p:txBody>
          <a:bodyPr/>
          <a:lstStyle/>
          <a:p>
            <a:pPr marL="0" indent="0">
              <a:buNone/>
            </a:pPr>
            <a:r>
              <a:rPr lang="en-US" b="1"/>
              <a:t>Advanced Encryption Standard (AES) </a:t>
            </a:r>
            <a:r>
              <a:rPr lang="en-US"/>
              <a:t>(RFC3602)</a:t>
            </a:r>
          </a:p>
          <a:p>
            <a:pPr marL="0" indent="0">
              <a:buNone/>
            </a:pPr>
            <a:endParaRPr lang="en-US"/>
          </a:p>
          <a:p>
            <a:r>
              <a:rPr lang="en-US"/>
              <a:t>Advanced Encryption Standard (AES) is an encryption standard adopted by the U.S. government. The standard comprises three block ciphers, AES-128, AES-192 and AES-256, adopted from a larger collection originally published as Rijndael.</a:t>
            </a:r>
          </a:p>
          <a:p>
            <a:r>
              <a:rPr lang="en-US"/>
              <a:t>Each AES cipher has a 128-bit block size, with key sizes of 128, 192 and 256 bits, respectively. The AES ciphers have been analyzed extensively and are now used worldwide, as was the case with its predecessor, the Data Encryption Standard (DES).</a:t>
            </a:r>
          </a:p>
        </p:txBody>
      </p:sp>
    </p:spTree>
    <p:extLst>
      <p:ext uri="{BB962C8B-B14F-4D97-AF65-F5344CB8AC3E}">
        <p14:creationId xmlns:p14="http://schemas.microsoft.com/office/powerpoint/2010/main" val="149018239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2620-5858-AF91-E3A3-EAB2DCD1D368}"/>
              </a:ext>
            </a:extLst>
          </p:cNvPr>
          <p:cNvSpPr>
            <a:spLocks noGrp="1"/>
          </p:cNvSpPr>
          <p:nvPr>
            <p:ph type="title"/>
          </p:nvPr>
        </p:nvSpPr>
        <p:spPr/>
        <p:txBody>
          <a:bodyPr/>
          <a:lstStyle/>
          <a:p>
            <a:r>
              <a:rPr lang="en-US"/>
              <a:t>Padding</a:t>
            </a:r>
          </a:p>
        </p:txBody>
      </p:sp>
      <p:sp>
        <p:nvSpPr>
          <p:cNvPr id="3" name="Text Placeholder 2">
            <a:extLst>
              <a:ext uri="{FF2B5EF4-FFF2-40B4-BE49-F238E27FC236}">
                <a16:creationId xmlns:a16="http://schemas.microsoft.com/office/drawing/2014/main" id="{67F1EA2A-3A1C-B3BD-B6F5-5B39CFD877B6}"/>
              </a:ext>
            </a:extLst>
          </p:cNvPr>
          <p:cNvSpPr>
            <a:spLocks noGrp="1"/>
          </p:cNvSpPr>
          <p:nvPr>
            <p:ph type="body" sz="quarter" idx="10"/>
          </p:nvPr>
        </p:nvSpPr>
        <p:spPr/>
        <p:txBody>
          <a:bodyPr>
            <a:normAutofit/>
          </a:bodyPr>
          <a:lstStyle/>
          <a:p>
            <a:r>
              <a:rPr lang="en-US"/>
              <a:t>Padding standards are mechanisms for appending some predefined values to messages. They are used with algorithms which deal with blocks of data. Typical examples of such operations are block symmetric ciphers. These algorithms work on the whole data blocks. Therefore, if a message length is not a multiple of the block size, a standard for adding some number of bytes to the end of the message is required.</a:t>
            </a:r>
          </a:p>
          <a:p>
            <a:r>
              <a:rPr lang="en-US"/>
              <a:t>The information which padding standard has been used, must be provided to the receiver. This allows them to determine (after decrypting the ciphertext) where the original message ends, and the unimportant pad bytes starts.</a:t>
            </a:r>
          </a:p>
          <a:p>
            <a:r>
              <a:rPr lang="en-US"/>
              <a:t>Using padding is a convenient way of making sure that encrypted data is of the correct size. The only drawback is the fact that even if the original message contains the correct number of bytes (a multiple of the block size), some padding must be added to fulfil the process and make sure that the receiver would be able to understand the message. Usually, a new dummy block must be added which will contain only the padding bytes.</a:t>
            </a:r>
          </a:p>
          <a:p>
            <a:r>
              <a:rPr lang="en-US"/>
              <a:t>There are a few padding types described below. The first two paddings are based on bits, whereas the others are based on bytes.</a:t>
            </a:r>
          </a:p>
          <a:p>
            <a:endParaRPr lang="en-US"/>
          </a:p>
        </p:txBody>
      </p:sp>
    </p:spTree>
    <p:extLst>
      <p:ext uri="{BB962C8B-B14F-4D97-AF65-F5344CB8AC3E}">
        <p14:creationId xmlns:p14="http://schemas.microsoft.com/office/powerpoint/2010/main" val="182015409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272F-E243-FC44-9903-4235BBD7179B}"/>
              </a:ext>
            </a:extLst>
          </p:cNvPr>
          <p:cNvSpPr>
            <a:spLocks noGrp="1"/>
          </p:cNvSpPr>
          <p:nvPr>
            <p:ph type="title"/>
          </p:nvPr>
        </p:nvSpPr>
        <p:spPr/>
        <p:txBody>
          <a:bodyPr/>
          <a:lstStyle/>
          <a:p>
            <a:r>
              <a:rPr lang="en-US"/>
              <a:t>Padding examples</a:t>
            </a:r>
          </a:p>
        </p:txBody>
      </p:sp>
      <p:sp>
        <p:nvSpPr>
          <p:cNvPr id="3" name="Text Placeholder 2">
            <a:extLst>
              <a:ext uri="{FF2B5EF4-FFF2-40B4-BE49-F238E27FC236}">
                <a16:creationId xmlns:a16="http://schemas.microsoft.com/office/drawing/2014/main" id="{02F98F15-EC4A-D56A-F8AD-1E234E180C21}"/>
              </a:ext>
            </a:extLst>
          </p:cNvPr>
          <p:cNvSpPr>
            <a:spLocks noGrp="1"/>
          </p:cNvSpPr>
          <p:nvPr>
            <p:ph type="body" sz="quarter" idx="10"/>
          </p:nvPr>
        </p:nvSpPr>
        <p:spPr/>
        <p:txBody>
          <a:bodyPr/>
          <a:lstStyle/>
          <a:p>
            <a:pPr marL="0" indent="0">
              <a:buNone/>
            </a:pPr>
            <a:r>
              <a:rPr lang="en-US" b="1"/>
              <a:t>Zero Byte Padding</a:t>
            </a:r>
          </a:p>
          <a:p>
            <a:r>
              <a:rPr lang="en-US"/>
              <a:t>All padding bytes are zeros. This type of padding is rather unreliable (what if the data ends with zeros?) and should be use only if necessary in legacy applications.</a:t>
            </a:r>
          </a:p>
          <a:p>
            <a:r>
              <a:rPr lang="en-US"/>
              <a:t>0x10 0x11 0x36 0x67 0x38 0xBC 0x03 0x21 0xEF  </a:t>
            </a:r>
            <a:r>
              <a:rPr lang="en-US" b="1">
                <a:effectLst/>
              </a:rPr>
              <a:t>0x00 </a:t>
            </a:r>
            <a:r>
              <a:rPr lang="en-US" b="1" err="1">
                <a:effectLst/>
              </a:rPr>
              <a:t>0x00</a:t>
            </a:r>
            <a:r>
              <a:rPr lang="en-US" b="1">
                <a:effectLst/>
              </a:rPr>
              <a:t> </a:t>
            </a:r>
            <a:r>
              <a:rPr lang="en-US" b="1" err="1">
                <a:effectLst/>
              </a:rPr>
              <a:t>0x00</a:t>
            </a:r>
            <a:br>
              <a:rPr lang="en-US"/>
            </a:br>
            <a:r>
              <a:rPr lang="en-US"/>
              <a:t>0x10 0x11 0x36 0x67 0x38 0xBC 0x03 0x21 0x00  </a:t>
            </a:r>
            <a:r>
              <a:rPr lang="en-US" b="1" err="1">
                <a:effectLst/>
              </a:rPr>
              <a:t>0x00</a:t>
            </a:r>
            <a:r>
              <a:rPr lang="en-US" b="1">
                <a:effectLst/>
              </a:rPr>
              <a:t> </a:t>
            </a:r>
            <a:r>
              <a:rPr lang="en-US" b="1" err="1">
                <a:effectLst/>
              </a:rPr>
              <a:t>0x00</a:t>
            </a:r>
            <a:r>
              <a:rPr lang="en-US" b="1">
                <a:effectLst/>
              </a:rPr>
              <a:t> </a:t>
            </a:r>
            <a:r>
              <a:rPr lang="en-US" b="1" err="1">
                <a:effectLst/>
              </a:rPr>
              <a:t>0x00</a:t>
            </a:r>
            <a:endParaRPr lang="en-US" b="1">
              <a:effectLst/>
            </a:endParaRPr>
          </a:p>
          <a:p>
            <a:pPr marL="0" indent="0">
              <a:buNone/>
            </a:pPr>
            <a:r>
              <a:rPr lang="en-US" b="1"/>
              <a:t>ANSI X9.23 Padding</a:t>
            </a:r>
          </a:p>
          <a:p>
            <a:r>
              <a:rPr lang="en-US"/>
              <a:t>The last byte of the padding (thus, the last byte of the block) is the number of pad bytes. All other bytes of the padding are zeros.</a:t>
            </a:r>
          </a:p>
          <a:p>
            <a:r>
              <a:rPr lang="fr-FR"/>
              <a:t>0x10 0x11 0x36 0x67 0x38 0xBC 0x03 0x21 0xEF  </a:t>
            </a:r>
            <a:r>
              <a:rPr lang="fr-FR" b="1">
                <a:effectLst/>
              </a:rPr>
              <a:t>0x00 </a:t>
            </a:r>
            <a:r>
              <a:rPr lang="fr-FR" b="1" err="1">
                <a:effectLst/>
              </a:rPr>
              <a:t>0x00</a:t>
            </a:r>
            <a:r>
              <a:rPr lang="fr-FR" b="1">
                <a:effectLst/>
              </a:rPr>
              <a:t> 0x03</a:t>
            </a:r>
            <a:endParaRPr lang="en-US"/>
          </a:p>
        </p:txBody>
      </p:sp>
    </p:spTree>
    <p:extLst>
      <p:ext uri="{BB962C8B-B14F-4D97-AF65-F5344CB8AC3E}">
        <p14:creationId xmlns:p14="http://schemas.microsoft.com/office/powerpoint/2010/main" val="420860774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257C-56D5-D711-172B-388F1079AB4D}"/>
              </a:ext>
            </a:extLst>
          </p:cNvPr>
          <p:cNvSpPr>
            <a:spLocks noGrp="1"/>
          </p:cNvSpPr>
          <p:nvPr>
            <p:ph type="title"/>
          </p:nvPr>
        </p:nvSpPr>
        <p:spPr/>
        <p:txBody>
          <a:bodyPr/>
          <a:lstStyle/>
          <a:p>
            <a:r>
              <a:rPr lang="en-US"/>
              <a:t>Key Management</a:t>
            </a:r>
          </a:p>
        </p:txBody>
      </p:sp>
      <p:sp>
        <p:nvSpPr>
          <p:cNvPr id="3" name="Text Placeholder 2">
            <a:extLst>
              <a:ext uri="{FF2B5EF4-FFF2-40B4-BE49-F238E27FC236}">
                <a16:creationId xmlns:a16="http://schemas.microsoft.com/office/drawing/2014/main" id="{385AA049-D119-6EAA-C6EF-60CD0F869497}"/>
              </a:ext>
            </a:extLst>
          </p:cNvPr>
          <p:cNvSpPr>
            <a:spLocks noGrp="1"/>
          </p:cNvSpPr>
          <p:nvPr>
            <p:ph type="body" sz="quarter" idx="10"/>
          </p:nvPr>
        </p:nvSpPr>
        <p:spPr/>
        <p:txBody>
          <a:bodyPr>
            <a:normAutofit/>
          </a:bodyPr>
          <a:lstStyle/>
          <a:p>
            <a:r>
              <a:rPr lang="en-US"/>
              <a:t>Symmetric-key systems are simpler and faster; their main drawback is that the two parties must somehow exchange the key in a secure way and keep it secure after that.</a:t>
            </a:r>
          </a:p>
          <a:p>
            <a:r>
              <a:rPr lang="en-US"/>
              <a:t>Key Management caused nightmare for the parties using the symmetric key cryptography. They were worried about how to get the keys safely and securely across to all users so that the decryption of the message would be possible. This gave the chance for third parties to intercept the keys in transit to decode the top-secret messages. Thus, if the key was compromised, the entire coding system was compromised and a “Secret” would no longer remain a “Secret”.</a:t>
            </a:r>
          </a:p>
          <a:p>
            <a:r>
              <a:rPr lang="en-US"/>
              <a:t>This is why the “Public Key Cryptography” came into existence.</a:t>
            </a:r>
          </a:p>
        </p:txBody>
      </p:sp>
    </p:spTree>
    <p:extLst>
      <p:ext uri="{BB962C8B-B14F-4D97-AF65-F5344CB8AC3E}">
        <p14:creationId xmlns:p14="http://schemas.microsoft.com/office/powerpoint/2010/main" val="270363842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06341-A9F6-4F5C-9F30-BD59DD8F508C}"/>
              </a:ext>
            </a:extLst>
          </p:cNvPr>
          <p:cNvSpPr>
            <a:spLocks noGrp="1"/>
          </p:cNvSpPr>
          <p:nvPr>
            <p:ph type="title"/>
          </p:nvPr>
        </p:nvSpPr>
        <p:spPr/>
        <p:txBody>
          <a:bodyPr/>
          <a:lstStyle/>
          <a:p>
            <a:r>
              <a:rPr lang="en-US"/>
              <a:t>Asymmetric Key Cryptography</a:t>
            </a:r>
          </a:p>
        </p:txBody>
      </p:sp>
      <p:sp>
        <p:nvSpPr>
          <p:cNvPr id="3" name="Text Placeholder 2">
            <a:extLst>
              <a:ext uri="{FF2B5EF4-FFF2-40B4-BE49-F238E27FC236}">
                <a16:creationId xmlns:a16="http://schemas.microsoft.com/office/drawing/2014/main" id="{6957A357-574A-1302-D800-44E3170B02B5}"/>
              </a:ext>
            </a:extLst>
          </p:cNvPr>
          <p:cNvSpPr>
            <a:spLocks noGrp="1"/>
          </p:cNvSpPr>
          <p:nvPr>
            <p:ph type="body" sz="quarter" idx="10"/>
          </p:nvPr>
        </p:nvSpPr>
        <p:spPr/>
        <p:txBody>
          <a:bodyPr/>
          <a:lstStyle/>
          <a:p>
            <a:r>
              <a:rPr lang="en-US"/>
              <a:t>Asymmetric cryptography , also known as Public-key cryptography, refers to a cryptographic algorithm which requires two separate keys, one of which is private and one of which is public. The public key is used to encrypt the message and the private one is used to decrypt the message.</a:t>
            </a:r>
          </a:p>
        </p:txBody>
      </p:sp>
      <p:pic>
        <p:nvPicPr>
          <p:cNvPr id="5" name="Picture 4">
            <a:extLst>
              <a:ext uri="{FF2B5EF4-FFF2-40B4-BE49-F238E27FC236}">
                <a16:creationId xmlns:a16="http://schemas.microsoft.com/office/drawing/2014/main" id="{ABC778F0-C01A-8CFA-7F73-CB3EE28331D5}"/>
              </a:ext>
            </a:extLst>
          </p:cNvPr>
          <p:cNvPicPr>
            <a:picLocks noChangeAspect="1"/>
          </p:cNvPicPr>
          <p:nvPr/>
        </p:nvPicPr>
        <p:blipFill>
          <a:blip r:embed="rId2"/>
          <a:stretch>
            <a:fillRect/>
          </a:stretch>
        </p:blipFill>
        <p:spPr>
          <a:xfrm>
            <a:off x="2672939" y="3091271"/>
            <a:ext cx="6869422" cy="3253937"/>
          </a:xfrm>
          <a:prstGeom prst="rect">
            <a:avLst/>
          </a:prstGeom>
        </p:spPr>
      </p:pic>
    </p:spTree>
    <p:extLst>
      <p:ext uri="{BB962C8B-B14F-4D97-AF65-F5344CB8AC3E}">
        <p14:creationId xmlns:p14="http://schemas.microsoft.com/office/powerpoint/2010/main" val="38277177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2B17-6260-30F5-E32B-F83703C1DE6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985429C-0051-82FE-BD7E-8215BDD6BEB6}"/>
              </a:ext>
            </a:extLst>
          </p:cNvPr>
          <p:cNvSpPr>
            <a:spLocks noGrp="1"/>
          </p:cNvSpPr>
          <p:nvPr>
            <p:ph type="body" sz="quarter" idx="10"/>
          </p:nvPr>
        </p:nvSpPr>
        <p:spPr/>
        <p:txBody>
          <a:bodyPr/>
          <a:lstStyle/>
          <a:p>
            <a:endParaRPr lang="en-US"/>
          </a:p>
        </p:txBody>
      </p:sp>
      <p:pic>
        <p:nvPicPr>
          <p:cNvPr id="5" name="Picture 4" descr="A picture containing footwear, sketch, drawing, dance&#10;&#10;Description automatically generated">
            <a:extLst>
              <a:ext uri="{FF2B5EF4-FFF2-40B4-BE49-F238E27FC236}">
                <a16:creationId xmlns:a16="http://schemas.microsoft.com/office/drawing/2014/main" id="{54921EB4-3FF0-6903-D28C-FB173C24E43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14311" y="1283117"/>
            <a:ext cx="7410952" cy="5006174"/>
          </a:xfrm>
          <a:prstGeom prst="rect">
            <a:avLst/>
          </a:prstGeom>
        </p:spPr>
      </p:pic>
    </p:spTree>
    <p:extLst>
      <p:ext uri="{BB962C8B-B14F-4D97-AF65-F5344CB8AC3E}">
        <p14:creationId xmlns:p14="http://schemas.microsoft.com/office/powerpoint/2010/main" val="1724840547"/>
      </p:ext>
    </p:extLst>
  </p:cSld>
  <p:clrMapOvr>
    <a:masterClrMapping/>
  </p:clrMapOvr>
  <p:transition>
    <p:fade/>
  </p:transition>
</p:sld>
</file>

<file path=ppt/theme/theme1.xml><?xml version="1.0" encoding="utf-8"?>
<a:theme xmlns:a="http://schemas.openxmlformats.org/drawingml/2006/main" name="Light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DFDF4DA9-8B6A-C340-BD67-193EAEF2C2B8}"/>
    </a:ext>
  </a:extLst>
</a:theme>
</file>

<file path=ppt/theme/theme2.xml><?xml version="1.0" encoding="utf-8"?>
<a:theme xmlns:a="http://schemas.openxmlformats.org/drawingml/2006/main" name="Light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FAF803D6-8BEE-0B44-97F5-F6B70BC96B21}"/>
    </a:ext>
  </a:extLst>
</a:theme>
</file>

<file path=ppt/theme/theme3.xml><?xml version="1.0" encoding="utf-8"?>
<a:theme xmlns:a="http://schemas.openxmlformats.org/drawingml/2006/main" name="Dark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1DF7A4DC-EE87-FD4D-846A-3208ABFAC9A1}"/>
    </a:ext>
  </a:extLst>
</a:theme>
</file>

<file path=ppt/theme/theme4.xml><?xml version="1.0" encoding="utf-8"?>
<a:theme xmlns:a="http://schemas.openxmlformats.org/drawingml/2006/main" name="Dark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5BDF4D15-5D8C-5A4C-A125-42BAB6DFEDEE}"/>
    </a:ext>
  </a:extLst>
</a:theme>
</file>

<file path=ppt/theme/theme5.xml><?xml version="1.0" encoding="utf-8"?>
<a:theme xmlns:a="http://schemas.openxmlformats.org/drawingml/2006/main" name="Light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DFDF4DA9-8B6A-C340-BD67-193EAEF2C2B8}"/>
    </a:ext>
  </a:extLst>
</a:theme>
</file>

<file path=ppt/theme/theme6.xml><?xml version="1.0" encoding="utf-8"?>
<a:theme xmlns:a="http://schemas.openxmlformats.org/drawingml/2006/main" name="Dark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1DF7A4DC-EE87-FD4D-846A-3208ABFAC9A1}"/>
    </a:ext>
  </a:extLst>
</a:theme>
</file>

<file path=ppt/theme/theme7.xml><?xml version="1.0" encoding="utf-8"?>
<a:theme xmlns:a="http://schemas.openxmlformats.org/drawingml/2006/main" name="Dark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5BDF4D15-5D8C-5A4C-A125-42BAB6DFEDE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9C166F65F856A479633CBB32FFBCD8A" ma:contentTypeVersion="14" ma:contentTypeDescription="Create a new document." ma:contentTypeScope="" ma:versionID="34645af07e47b8867eabb3e8817eb03c">
  <xsd:schema xmlns:xsd="http://www.w3.org/2001/XMLSchema" xmlns:xs="http://www.w3.org/2001/XMLSchema" xmlns:p="http://schemas.microsoft.com/office/2006/metadata/properties" xmlns:ns3="eec5b72c-c89a-42f0-a91b-9b1d221e1b9e" xmlns:ns4="cd998c22-686c-4e59-b0ff-cfd87bfac48d" targetNamespace="http://schemas.microsoft.com/office/2006/metadata/properties" ma:root="true" ma:fieldsID="10e913c550984f97f02629947cd12355" ns3:_="" ns4:_="">
    <xsd:import namespace="eec5b72c-c89a-42f0-a91b-9b1d221e1b9e"/>
    <xsd:import namespace="cd998c22-686c-4e59-b0ff-cfd87bfac48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GenerationTime" minOccurs="0"/>
                <xsd:element ref="ns3:MediaServiceEventHashCode" minOccurs="0"/>
                <xsd:element ref="ns3:MediaLengthInSeconds" minOccurs="0"/>
                <xsd:element ref="ns3:_activity" minOccurs="0"/>
                <xsd:element ref="ns3:MediaServiceOCR"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c5b72c-c89a-42f0-a91b-9b1d221e1b9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d998c22-686c-4e59-b0ff-cfd87bfac48d"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d998c22-686c-4e59-b0ff-cfd87bfac48d">
      <UserInfo>
        <DisplayName>Birgit Ahlborn</DisplayName>
        <AccountId>28</AccountId>
        <AccountType/>
      </UserInfo>
      <UserInfo>
        <DisplayName>Melissa Dailey</DisplayName>
        <AccountId>70</AccountId>
        <AccountType/>
      </UserInfo>
      <UserInfo>
        <DisplayName>Jan Kiker</DisplayName>
        <AccountId>36</AccountId>
        <AccountType/>
      </UserInfo>
      <UserInfo>
        <DisplayName>Lindsey Strobel</DisplayName>
        <AccountId>148</AccountId>
        <AccountType/>
      </UserInfo>
      <UserInfo>
        <DisplayName>Ann-Kathrin Augustin</DisplayName>
        <AccountId>55</AccountId>
        <AccountType/>
      </UserInfo>
      <UserInfo>
        <DisplayName>Shelley McNamara</DisplayName>
        <AccountId>10</AccountId>
        <AccountType/>
      </UserInfo>
    </SharedWithUsers>
    <_activity xmlns="eec5b72c-c89a-42f0-a91b-9b1d221e1b9e" xsi:nil="true"/>
  </documentManagement>
</p:properties>
</file>

<file path=customXml/itemProps1.xml><?xml version="1.0" encoding="utf-8"?>
<ds:datastoreItem xmlns:ds="http://schemas.openxmlformats.org/officeDocument/2006/customXml" ds:itemID="{7B78E3B7-C7EB-4D3A-BB65-933A2D23009B}">
  <ds:schemaRefs>
    <ds:schemaRef ds:uri="http://schemas.microsoft.com/sharepoint/v3/contenttype/forms"/>
  </ds:schemaRefs>
</ds:datastoreItem>
</file>

<file path=customXml/itemProps2.xml><?xml version="1.0" encoding="utf-8"?>
<ds:datastoreItem xmlns:ds="http://schemas.openxmlformats.org/officeDocument/2006/customXml" ds:itemID="{A67483A3-71DD-475B-8017-4FE4D40C31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c5b72c-c89a-42f0-a91b-9b1d221e1b9e"/>
    <ds:schemaRef ds:uri="cd998c22-686c-4e59-b0ff-cfd87bfac4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8521B7-5C3E-4019-920B-6CEAFC0DCCDB}">
  <ds:schemaRefs>
    <ds:schemaRef ds:uri="http://schemas.microsoft.com/office/2006/documentManagement/types"/>
    <ds:schemaRef ds:uri="http://purl.org/dc/elements/1.1/"/>
    <ds:schemaRef ds:uri="eec5b72c-c89a-42f0-a91b-9b1d221e1b9e"/>
    <ds:schemaRef ds:uri="http://schemas.microsoft.com/office/2006/metadata/properties"/>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cd998c22-686c-4e59-b0ff-cfd87bfac48d"/>
  </ds:schemaRefs>
</ds:datastoreItem>
</file>

<file path=docProps/app.xml><?xml version="1.0" encoding="utf-8"?>
<Properties xmlns="http://schemas.openxmlformats.org/officeDocument/2006/extended-properties" xmlns:vt="http://schemas.openxmlformats.org/officeDocument/2006/docPropsVTypes">
  <Template>NXP-Template-Light-Dark-Mode-Public (1)</Template>
  <TotalTime>0</TotalTime>
  <Words>9673</Words>
  <Application>Microsoft Office PowerPoint</Application>
  <PresentationFormat>Widescreen</PresentationFormat>
  <Paragraphs>628</Paragraphs>
  <Slides>109</Slides>
  <Notes>18</Notes>
  <HiddenSlides>2</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109</vt:i4>
      </vt:variant>
    </vt:vector>
  </HeadingPairs>
  <TitlesOfParts>
    <vt:vector size="121" baseType="lpstr">
      <vt:lpstr>georgia</vt:lpstr>
      <vt:lpstr>Arial</vt:lpstr>
      <vt:lpstr>Poppins SemiBold</vt:lpstr>
      <vt:lpstr>Calibri</vt:lpstr>
      <vt:lpstr>Poppins</vt:lpstr>
      <vt:lpstr>Light mode | title + logo</vt:lpstr>
      <vt:lpstr>Light mode | content layouts</vt:lpstr>
      <vt:lpstr>Dark mode | title + logo</vt:lpstr>
      <vt:lpstr>Dark mode | content layouts</vt:lpstr>
      <vt:lpstr>Light mode | title + logo</vt:lpstr>
      <vt:lpstr>Dark mode | title + logo</vt:lpstr>
      <vt:lpstr>Dark mode | content layouts</vt:lpstr>
      <vt:lpstr>NXP SUMMER SCHOOL 2024</vt:lpstr>
      <vt:lpstr>WHO AM I </vt:lpstr>
      <vt:lpstr>Ground RULES </vt:lpstr>
      <vt:lpstr>Embedded Systems Introduction</vt:lpstr>
      <vt:lpstr>What is an embedded system? </vt:lpstr>
      <vt:lpstr>The characteristics of an embedded system  </vt:lpstr>
      <vt:lpstr>Microcontroller versus Microprocessor  </vt:lpstr>
      <vt:lpstr>Example processor classification</vt:lpstr>
      <vt:lpstr>System architectures </vt:lpstr>
      <vt:lpstr>Embedded processors</vt:lpstr>
      <vt:lpstr>Registers</vt:lpstr>
      <vt:lpstr>Instruction sets </vt:lpstr>
      <vt:lpstr>ARM Microcontroller instruction set ARCHITECTUREs</vt:lpstr>
      <vt:lpstr>PowerPoint Presentation</vt:lpstr>
      <vt:lpstr>Memories</vt:lpstr>
      <vt:lpstr>Memory types</vt:lpstr>
      <vt:lpstr>GPIO General Purpose Input Output</vt:lpstr>
      <vt:lpstr>How does GPIO work internally?</vt:lpstr>
      <vt:lpstr>GPIO Modes </vt:lpstr>
      <vt:lpstr>Input Mode</vt:lpstr>
      <vt:lpstr>Floating point</vt:lpstr>
      <vt:lpstr>Output Mode</vt:lpstr>
      <vt:lpstr>Output Mode</vt:lpstr>
      <vt:lpstr>Output Mode</vt:lpstr>
      <vt:lpstr>Debounce</vt:lpstr>
      <vt:lpstr>Debounce – software approach</vt:lpstr>
      <vt:lpstr>C PRIMER</vt:lpstr>
      <vt:lpstr>Reprezentation of data in memory</vt:lpstr>
      <vt:lpstr>Pointers</vt:lpstr>
      <vt:lpstr>Structs</vt:lpstr>
      <vt:lpstr>Memory zones</vt:lpstr>
      <vt:lpstr>Memory zones</vt:lpstr>
      <vt:lpstr>Memory zones</vt:lpstr>
      <vt:lpstr>Memory zones</vt:lpstr>
      <vt:lpstr>Volatile and static</vt:lpstr>
      <vt:lpstr>String literal</vt:lpstr>
      <vt:lpstr>Preprocessor defines</vt:lpstr>
      <vt:lpstr>Steps in the compilation of a C program</vt:lpstr>
      <vt:lpstr>Bitwise operations</vt:lpstr>
      <vt:lpstr>Interrupts</vt:lpstr>
      <vt:lpstr>Interrupts</vt:lpstr>
      <vt:lpstr>Polling</vt:lpstr>
      <vt:lpstr>Hardware interrupt Common terms </vt:lpstr>
      <vt:lpstr>INTERRUPTS</vt:lpstr>
      <vt:lpstr>Interrupts</vt:lpstr>
      <vt:lpstr>Interrupts</vt:lpstr>
      <vt:lpstr>NVIC </vt:lpstr>
      <vt:lpstr>NVIC</vt:lpstr>
      <vt:lpstr>TIMER</vt:lpstr>
      <vt:lpstr>TIMER</vt:lpstr>
      <vt:lpstr>TIMER FOR M=999</vt:lpstr>
      <vt:lpstr>Periodic Timers </vt:lpstr>
      <vt:lpstr>Delay TIMER </vt:lpstr>
      <vt:lpstr>Systick</vt:lpstr>
      <vt:lpstr>PWM</vt:lpstr>
      <vt:lpstr>PWM</vt:lpstr>
      <vt:lpstr>Controlling LED Intensity with a PWM Timer </vt:lpstr>
      <vt:lpstr>UART</vt:lpstr>
      <vt:lpstr>UART </vt:lpstr>
      <vt:lpstr>UART </vt:lpstr>
      <vt:lpstr>PowerPoint Presentation</vt:lpstr>
      <vt:lpstr>UART</vt:lpstr>
      <vt:lpstr>UART SIGNALS</vt:lpstr>
      <vt:lpstr>TESTING</vt:lpstr>
      <vt:lpstr>What is testing</vt:lpstr>
      <vt:lpstr>Types of testing</vt:lpstr>
      <vt:lpstr>History of testing</vt:lpstr>
      <vt:lpstr>Continuous testing</vt:lpstr>
      <vt:lpstr>Why is testing important</vt:lpstr>
      <vt:lpstr>Best practices</vt:lpstr>
      <vt:lpstr>Metrics and reporting</vt:lpstr>
      <vt:lpstr>Test driven development</vt:lpstr>
      <vt:lpstr>Complexity of testing</vt:lpstr>
      <vt:lpstr>Example of function testing</vt:lpstr>
      <vt:lpstr>Example of function testing</vt:lpstr>
      <vt:lpstr>Example of function testing</vt:lpstr>
      <vt:lpstr>Mock interview</vt:lpstr>
      <vt:lpstr>CRYPTOGRAPHY</vt:lpstr>
      <vt:lpstr>Cryptography</vt:lpstr>
      <vt:lpstr>TerminologY</vt:lpstr>
      <vt:lpstr>TerminologY</vt:lpstr>
      <vt:lpstr>TerminologY</vt:lpstr>
      <vt:lpstr>History of Cryptography</vt:lpstr>
      <vt:lpstr>History of Cryptography</vt:lpstr>
      <vt:lpstr>History of Cryptography</vt:lpstr>
      <vt:lpstr>History of Cryptography</vt:lpstr>
      <vt:lpstr>Goal and Services</vt:lpstr>
      <vt:lpstr>PowerPoint Presentation</vt:lpstr>
      <vt:lpstr>Goal and Services</vt:lpstr>
      <vt:lpstr>Types of Cryptography(Simplified)</vt:lpstr>
      <vt:lpstr>Symmetric Key Cryptography</vt:lpstr>
      <vt:lpstr>Symmetric Key Cryptography</vt:lpstr>
      <vt:lpstr>Symmetric Key Cryptography</vt:lpstr>
      <vt:lpstr>Symmetric Key Cryptography</vt:lpstr>
      <vt:lpstr>Padding</vt:lpstr>
      <vt:lpstr>Padding examples</vt:lpstr>
      <vt:lpstr>Key Management</vt:lpstr>
      <vt:lpstr>Asymmetric Key Cryptography</vt:lpstr>
      <vt:lpstr>PowerPoint Presentation</vt:lpstr>
      <vt:lpstr>Asymmetric Key Cryptography</vt:lpstr>
      <vt:lpstr>RSA</vt:lpstr>
      <vt:lpstr>PowerPoint Presentation</vt:lpstr>
      <vt:lpstr>Hash Functions</vt:lpstr>
      <vt:lpstr>Hash Functions</vt:lpstr>
      <vt:lpstr>PowerPoint Presentation</vt:lpstr>
      <vt:lpstr>Collusion Discovery</vt:lpstr>
      <vt:lpstr>PowerPoint Presentation</vt:lpstr>
      <vt:lpstr>SHA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SUMMER SCHOOL 2024</dc:title>
  <dc:creator>Mihai Toader</dc:creator>
  <dc:description>V2.7, updated 01312024</dc:description>
  <cp:lastModifiedBy>Mihai Toader</cp:lastModifiedBy>
  <cp:revision>2</cp:revision>
  <dcterms:created xsi:type="dcterms:W3CDTF">2024-07-12T09:11:37Z</dcterms:created>
  <dcterms:modified xsi:type="dcterms:W3CDTF">2024-07-12T09:41:32Z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0x01010029C166F65F856A479633CBB32FFBCD8A</vt:lpwstr>
  </property>
</Properties>
</file>